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4" r:id="rId13"/>
    <p:sldId id="316" r:id="rId14"/>
    <p:sldId id="315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288" r:id="rId31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33"/>
      <p:bold r:id="rId34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ontserrat" panose="02020500000000000000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zH9l3VKfLVtHnsRona5MOdgqM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8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457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45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6526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79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772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1160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134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98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51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65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8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199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615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54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174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690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333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912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162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57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75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38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6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319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36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904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39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35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35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6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6"/>
          <p:cNvSpPr txBox="1">
            <a:spLocks noGrp="1"/>
          </p:cNvSpPr>
          <p:nvPr>
            <p:ph type="subTitle" idx="1"/>
          </p:nvPr>
        </p:nvSpPr>
        <p:spPr>
          <a:xfrm>
            <a:off x="1030775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subTitle" idx="2"/>
          </p:nvPr>
        </p:nvSpPr>
        <p:spPr>
          <a:xfrm>
            <a:off x="1030775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3"/>
          </p:nvPr>
        </p:nvSpPr>
        <p:spPr>
          <a:xfrm>
            <a:off x="3445500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ubTitle" idx="4"/>
          </p:nvPr>
        </p:nvSpPr>
        <p:spPr>
          <a:xfrm>
            <a:off x="3445500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ubTitle" idx="5"/>
          </p:nvPr>
        </p:nvSpPr>
        <p:spPr>
          <a:xfrm>
            <a:off x="5860225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ubTitle" idx="6"/>
          </p:nvPr>
        </p:nvSpPr>
        <p:spPr>
          <a:xfrm>
            <a:off x="5860225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name="adj1" fmla="val 16164733"/>
              <a:gd name="adj2" fmla="val 104114"/>
              <a:gd name="adj3" fmla="val 1277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w/java/technologies/downloads/#jdk23-windo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Goat/WebGoat/relea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4366925" y="4129751"/>
            <a:ext cx="4054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1025</a:t>
            </a:r>
            <a:r>
              <a:rPr lang="en-US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</a:p>
        </p:txBody>
      </p:sp>
      <p:sp>
        <p:nvSpPr>
          <p:cNvPr id="40" name="Google Shape;40;p1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WebGoat</a:t>
            </a:r>
            <a:r>
              <a:rPr 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" name="Google Shape;4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596900" y="1791073"/>
            <a:ext cx="6291041" cy="2241550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Compromising Integrity with Query chaining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385604"/>
            <a:ext cx="779947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Smith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發現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Tobi and Bob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賺得比自己多，因此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Smith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嘗試透過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SQLI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修改自己的薪資 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A87B2A-0030-48D8-A514-88940D55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876870"/>
            <a:ext cx="6023957" cy="2054178"/>
          </a:xfrm>
          <a:prstGeom prst="rect">
            <a:avLst/>
          </a:prstGeom>
        </p:spPr>
      </p:pic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8C7F3D65-72E1-4F6A-8421-FBCE277B9FD8}"/>
              </a:ext>
            </a:extLst>
          </p:cNvPr>
          <p:cNvSpPr txBox="1"/>
          <p:nvPr/>
        </p:nvSpPr>
        <p:spPr>
          <a:xfrm>
            <a:off x="336550" y="4162694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確認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語句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7AAD30C1-D624-4DAE-9402-37553BB555CF}"/>
              </a:ext>
            </a:extLst>
          </p:cNvPr>
          <p:cNvSpPr txBox="1"/>
          <p:nvPr/>
        </p:nvSpPr>
        <p:spPr>
          <a:xfrm>
            <a:off x="82500" y="4138451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5" name="Google Shape;104;p7">
            <a:extLst>
              <a:ext uri="{FF2B5EF4-FFF2-40B4-BE49-F238E27FC236}">
                <a16:creationId xmlns:a16="http://schemas.microsoft.com/office/drawing/2014/main" id="{BCA51C56-C90D-4986-BCD8-6FB14D6BA726}"/>
              </a:ext>
            </a:extLst>
          </p:cNvPr>
          <p:cNvSpPr txBox="1"/>
          <p:nvPr/>
        </p:nvSpPr>
        <p:spPr>
          <a:xfrm>
            <a:off x="336550" y="4458953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語句注入於欄位中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5586CCC8-02F1-4AEA-BEE4-ECEA478D1086}"/>
              </a:ext>
            </a:extLst>
          </p:cNvPr>
          <p:cNvSpPr txBox="1"/>
          <p:nvPr/>
        </p:nvSpPr>
        <p:spPr>
          <a:xfrm>
            <a:off x="82500" y="4434710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7" name="Google Shape;102;p7">
            <a:extLst>
              <a:ext uri="{FF2B5EF4-FFF2-40B4-BE49-F238E27FC236}">
                <a16:creationId xmlns:a16="http://schemas.microsoft.com/office/drawing/2014/main" id="{180EDBB4-B123-4DF6-913E-E144E0490409}"/>
              </a:ext>
            </a:extLst>
          </p:cNvPr>
          <p:cNvSpPr/>
          <p:nvPr/>
        </p:nvSpPr>
        <p:spPr>
          <a:xfrm>
            <a:off x="4760052" y="3333331"/>
            <a:ext cx="3805572" cy="1154081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D79EF7-220D-4FA7-92A3-24CE61887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40" y="3409537"/>
            <a:ext cx="3749834" cy="115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Compromising Integrity with Query chaining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385604"/>
            <a:ext cx="779947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Smith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發現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Tobi and Bob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賺得比自己多，因此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Smith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嘗試透過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SQLI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修改自己的薪資 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8C7F3D65-72E1-4F6A-8421-FBCE277B9FD8}"/>
              </a:ext>
            </a:extLst>
          </p:cNvPr>
          <p:cNvSpPr txBox="1"/>
          <p:nvPr/>
        </p:nvSpPr>
        <p:spPr>
          <a:xfrm>
            <a:off x="336550" y="2194370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確認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語句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7AAD30C1-D624-4DAE-9402-37553BB555CF}"/>
              </a:ext>
            </a:extLst>
          </p:cNvPr>
          <p:cNvSpPr txBox="1"/>
          <p:nvPr/>
        </p:nvSpPr>
        <p:spPr>
          <a:xfrm>
            <a:off x="82500" y="2170127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5" name="Google Shape;104;p7">
            <a:extLst>
              <a:ext uri="{FF2B5EF4-FFF2-40B4-BE49-F238E27FC236}">
                <a16:creationId xmlns:a16="http://schemas.microsoft.com/office/drawing/2014/main" id="{BCA51C56-C90D-4986-BCD8-6FB14D6BA726}"/>
              </a:ext>
            </a:extLst>
          </p:cNvPr>
          <p:cNvSpPr txBox="1"/>
          <p:nvPr/>
        </p:nvSpPr>
        <p:spPr>
          <a:xfrm>
            <a:off x="336550" y="315410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語句注入於欄位中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5586CCC8-02F1-4AEA-BEE4-ECEA478D1086}"/>
              </a:ext>
            </a:extLst>
          </p:cNvPr>
          <p:cNvSpPr txBox="1"/>
          <p:nvPr/>
        </p:nvSpPr>
        <p:spPr>
          <a:xfrm>
            <a:off x="82500" y="312985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8" name="Google Shape;104;p7">
            <a:extLst>
              <a:ext uri="{FF2B5EF4-FFF2-40B4-BE49-F238E27FC236}">
                <a16:creationId xmlns:a16="http://schemas.microsoft.com/office/drawing/2014/main" id="{87EC4D16-0C10-451F-916E-5B37F85C1254}"/>
              </a:ext>
            </a:extLst>
          </p:cNvPr>
          <p:cNvSpPr txBox="1"/>
          <p:nvPr/>
        </p:nvSpPr>
        <p:spPr>
          <a:xfrm>
            <a:off x="226928" y="1804869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04;p7">
            <a:extLst>
              <a:ext uri="{FF2B5EF4-FFF2-40B4-BE49-F238E27FC236}">
                <a16:creationId xmlns:a16="http://schemas.microsoft.com/office/drawing/2014/main" id="{1D6474A2-1764-4E79-9159-C14B77F78B1B}"/>
              </a:ext>
            </a:extLst>
          </p:cNvPr>
          <p:cNvSpPr txBox="1"/>
          <p:nvPr/>
        </p:nvSpPr>
        <p:spPr>
          <a:xfrm>
            <a:off x="336550" y="254750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UPDATE employees SET SALARY = 1000000 WHERE LAST_NAME = 'Smith'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CB824D2-9DDB-4A33-8EC9-E48A73C2AE53}"/>
              </a:ext>
            </a:extLst>
          </p:cNvPr>
          <p:cNvCxnSpPr>
            <a:cxnSpLocks/>
          </p:cNvCxnSpPr>
          <p:nvPr/>
        </p:nvCxnSpPr>
        <p:spPr>
          <a:xfrm>
            <a:off x="1136650" y="2841549"/>
            <a:ext cx="8763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FD824CA-ACB6-463E-B831-160DED4EBD20}"/>
              </a:ext>
            </a:extLst>
          </p:cNvPr>
          <p:cNvCxnSpPr>
            <a:cxnSpLocks/>
          </p:cNvCxnSpPr>
          <p:nvPr/>
        </p:nvCxnSpPr>
        <p:spPr>
          <a:xfrm>
            <a:off x="2393950" y="2841549"/>
            <a:ext cx="647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5EB18C5-5165-4A07-A94D-A08358EE8CFD}"/>
              </a:ext>
            </a:extLst>
          </p:cNvPr>
          <p:cNvCxnSpPr>
            <a:cxnSpLocks/>
          </p:cNvCxnSpPr>
          <p:nvPr/>
        </p:nvCxnSpPr>
        <p:spPr>
          <a:xfrm>
            <a:off x="4572000" y="2841549"/>
            <a:ext cx="10096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04;p7">
            <a:extLst>
              <a:ext uri="{FF2B5EF4-FFF2-40B4-BE49-F238E27FC236}">
                <a16:creationId xmlns:a16="http://schemas.microsoft.com/office/drawing/2014/main" id="{AEDBACCF-F85D-44CA-BCB6-6DBCF5493263}"/>
              </a:ext>
            </a:extLst>
          </p:cNvPr>
          <p:cNvSpPr txBox="1"/>
          <p:nvPr/>
        </p:nvSpPr>
        <p:spPr>
          <a:xfrm>
            <a:off x="226928" y="3671099"/>
            <a:ext cx="2217822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Employee Name: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4;p7">
            <a:extLst>
              <a:ext uri="{FF2B5EF4-FFF2-40B4-BE49-F238E27FC236}">
                <a16:creationId xmlns:a16="http://schemas.microsoft.com/office/drawing/2014/main" id="{4357E022-A1F8-4123-965A-493B5DF9F54A}"/>
              </a:ext>
            </a:extLst>
          </p:cNvPr>
          <p:cNvSpPr txBox="1"/>
          <p:nvPr/>
        </p:nvSpPr>
        <p:spPr>
          <a:xfrm>
            <a:off x="226928" y="4100031"/>
            <a:ext cx="2217822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Authentication TAN: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4;p7">
            <a:extLst>
              <a:ext uri="{FF2B5EF4-FFF2-40B4-BE49-F238E27FC236}">
                <a16:creationId xmlns:a16="http://schemas.microsoft.com/office/drawing/2014/main" id="{B22561FF-92A1-4E58-8B24-9BA68EAD80C7}"/>
              </a:ext>
            </a:extLst>
          </p:cNvPr>
          <p:cNvSpPr txBox="1"/>
          <p:nvPr/>
        </p:nvSpPr>
        <p:spPr>
          <a:xfrm>
            <a:off x="2444750" y="3671099"/>
            <a:ext cx="2217822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b="1" dirty="0">
                <a:solidFill>
                  <a:srgbClr val="FF0000"/>
                </a:solidFill>
                <a:latin typeface="Montserrat" panose="02020500000000000000" charset="0"/>
                <a:ea typeface="微軟正黑體" panose="020B0604030504040204" pitchFamily="34" charset="-120"/>
              </a:rPr>
              <a:t>Smith 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6" name="Google Shape;104;p7">
            <a:extLst>
              <a:ext uri="{FF2B5EF4-FFF2-40B4-BE49-F238E27FC236}">
                <a16:creationId xmlns:a16="http://schemas.microsoft.com/office/drawing/2014/main" id="{9E51DF49-73E8-421C-A789-2103B19837D8}"/>
              </a:ext>
            </a:extLst>
          </p:cNvPr>
          <p:cNvSpPr txBox="1"/>
          <p:nvPr/>
        </p:nvSpPr>
        <p:spPr>
          <a:xfrm>
            <a:off x="2444750" y="4059919"/>
            <a:ext cx="6472322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rgbClr val="FF0000"/>
                </a:solidFill>
                <a:latin typeface="Montserrat" panose="02020500000000000000" charset="0"/>
                <a:ea typeface="微軟正黑體" panose="020B0604030504040204" pitchFamily="34" charset="-120"/>
              </a:rPr>
              <a:t>1'; UPDATE employees SET SALARY = 999999 WHERE LAST_NAME = 'Smith'; -- 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27899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02;p7">
            <a:extLst>
              <a:ext uri="{FF2B5EF4-FFF2-40B4-BE49-F238E27FC236}">
                <a16:creationId xmlns:a16="http://schemas.microsoft.com/office/drawing/2014/main" id="{91B7FBE4-A40C-4FEA-B826-87726EF4F731}"/>
              </a:ext>
            </a:extLst>
          </p:cNvPr>
          <p:cNvSpPr/>
          <p:nvPr/>
        </p:nvSpPr>
        <p:spPr>
          <a:xfrm>
            <a:off x="2776572" y="1762984"/>
            <a:ext cx="6140500" cy="1566019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Cross Site Scripting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7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Try It! Reflected XSS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385604"/>
            <a:ext cx="779947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測試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Custom Field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是否存在被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XSS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攻擊的可能性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8C7F3D65-72E1-4F6A-8421-FBCE277B9FD8}"/>
              </a:ext>
            </a:extLst>
          </p:cNvPr>
          <p:cNvSpPr txBox="1"/>
          <p:nvPr/>
        </p:nvSpPr>
        <p:spPr>
          <a:xfrm>
            <a:off x="336550" y="3497600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於欄位填入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HTML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標籤 和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code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，測試網頁是否會執行惡意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7AAD30C1-D624-4DAE-9402-37553BB555CF}"/>
              </a:ext>
            </a:extLst>
          </p:cNvPr>
          <p:cNvSpPr txBox="1"/>
          <p:nvPr/>
        </p:nvSpPr>
        <p:spPr>
          <a:xfrm>
            <a:off x="82500" y="3473357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8" name="Google Shape;104;p7">
            <a:extLst>
              <a:ext uri="{FF2B5EF4-FFF2-40B4-BE49-F238E27FC236}">
                <a16:creationId xmlns:a16="http://schemas.microsoft.com/office/drawing/2014/main" id="{87EC4D16-0C10-451F-916E-5B37F85C1254}"/>
              </a:ext>
            </a:extLst>
          </p:cNvPr>
          <p:cNvSpPr txBox="1"/>
          <p:nvPr/>
        </p:nvSpPr>
        <p:spPr>
          <a:xfrm>
            <a:off x="226928" y="3108099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04;p7">
            <a:extLst>
              <a:ext uri="{FF2B5EF4-FFF2-40B4-BE49-F238E27FC236}">
                <a16:creationId xmlns:a16="http://schemas.microsoft.com/office/drawing/2014/main" id="{1D6474A2-1764-4E79-9159-C14B77F78B1B}"/>
              </a:ext>
            </a:extLst>
          </p:cNvPr>
          <p:cNvSpPr txBox="1"/>
          <p:nvPr/>
        </p:nvSpPr>
        <p:spPr>
          <a:xfrm>
            <a:off x="704850" y="385073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dirty="0">
                <a:solidFill>
                  <a:srgbClr val="FF0000"/>
                </a:solidFill>
              </a:rPr>
              <a:t>&lt;script&gt;alert(1)&lt;/script&gt;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4D5AE7-5473-4A21-8E58-0E6A3889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31" y="1875276"/>
            <a:ext cx="5860169" cy="13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8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Cross Site Scripting (stored)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3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385604"/>
            <a:ext cx="779947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Stored Cross-Site Scripting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，被已注入於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Server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，而不是由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link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注入，嘗試呼叫已被植入的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javascript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function</a:t>
            </a:r>
          </a:p>
        </p:txBody>
      </p:sp>
      <p:sp>
        <p:nvSpPr>
          <p:cNvPr id="16" name="Google Shape;102;p7">
            <a:extLst>
              <a:ext uri="{FF2B5EF4-FFF2-40B4-BE49-F238E27FC236}">
                <a16:creationId xmlns:a16="http://schemas.microsoft.com/office/drawing/2014/main" id="{D1326732-F453-4257-A2D7-61D43013F3BD}"/>
              </a:ext>
            </a:extLst>
          </p:cNvPr>
          <p:cNvSpPr/>
          <p:nvPr/>
        </p:nvSpPr>
        <p:spPr>
          <a:xfrm>
            <a:off x="1056414" y="1876870"/>
            <a:ext cx="6118622" cy="2872981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674FA1B-6400-4CA4-818C-B933AD161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2" y="1973482"/>
            <a:ext cx="5866844" cy="2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0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Cross Site Scripting (stored)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3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385604"/>
            <a:ext cx="779947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Stored Cross-Site Scripting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，被已注入於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Server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，而不是由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link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注入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已被植入呼叫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javascript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function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7" name="Google Shape;104;p7">
            <a:extLst>
              <a:ext uri="{FF2B5EF4-FFF2-40B4-BE49-F238E27FC236}">
                <a16:creationId xmlns:a16="http://schemas.microsoft.com/office/drawing/2014/main" id="{DF1E2D72-BBB3-43C8-8A65-2F3D2415343E}"/>
              </a:ext>
            </a:extLst>
          </p:cNvPr>
          <p:cNvSpPr txBox="1"/>
          <p:nvPr/>
        </p:nvSpPr>
        <p:spPr>
          <a:xfrm>
            <a:off x="336550" y="2152485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於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comment 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欄位呼叫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 code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，測試網頁是否會執行惡意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4;p7">
            <a:extLst>
              <a:ext uri="{FF2B5EF4-FFF2-40B4-BE49-F238E27FC236}">
                <a16:creationId xmlns:a16="http://schemas.microsoft.com/office/drawing/2014/main" id="{3024D756-D01C-4A64-BDA4-2238F5FE13DF}"/>
              </a:ext>
            </a:extLst>
          </p:cNvPr>
          <p:cNvSpPr txBox="1"/>
          <p:nvPr/>
        </p:nvSpPr>
        <p:spPr>
          <a:xfrm>
            <a:off x="82500" y="2128242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1" name="Google Shape;104;p7">
            <a:extLst>
              <a:ext uri="{FF2B5EF4-FFF2-40B4-BE49-F238E27FC236}">
                <a16:creationId xmlns:a16="http://schemas.microsoft.com/office/drawing/2014/main" id="{828E5449-73F3-4041-A3C7-514351A06000}"/>
              </a:ext>
            </a:extLst>
          </p:cNvPr>
          <p:cNvSpPr txBox="1"/>
          <p:nvPr/>
        </p:nvSpPr>
        <p:spPr>
          <a:xfrm>
            <a:off x="226928" y="1762984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4;p7">
            <a:extLst>
              <a:ext uri="{FF2B5EF4-FFF2-40B4-BE49-F238E27FC236}">
                <a16:creationId xmlns:a16="http://schemas.microsoft.com/office/drawing/2014/main" id="{692EB02F-F4EA-469F-9D56-30A35FBA61E2}"/>
              </a:ext>
            </a:extLst>
          </p:cNvPr>
          <p:cNvSpPr txBox="1"/>
          <p:nvPr/>
        </p:nvSpPr>
        <p:spPr>
          <a:xfrm>
            <a:off x="704850" y="250562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dirty="0">
                <a:solidFill>
                  <a:srgbClr val="FF0000"/>
                </a:solidFill>
              </a:rPr>
              <a:t>&lt;script&gt;</a:t>
            </a:r>
            <a:r>
              <a:rPr lang="en-US" altLang="zh-TW" sz="1200" dirty="0" err="1">
                <a:solidFill>
                  <a:srgbClr val="FF0000"/>
                </a:solidFill>
              </a:rPr>
              <a:t>webgoat.customjs.phoneHome</a:t>
            </a:r>
            <a:r>
              <a:rPr lang="en-US" altLang="zh-TW" sz="1200" dirty="0">
                <a:solidFill>
                  <a:srgbClr val="FF0000"/>
                </a:solidFill>
              </a:rPr>
              <a:t>()&lt;/script&gt;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4;p7">
            <a:extLst>
              <a:ext uri="{FF2B5EF4-FFF2-40B4-BE49-F238E27FC236}">
                <a16:creationId xmlns:a16="http://schemas.microsoft.com/office/drawing/2014/main" id="{9C1F3CCF-2485-4EB8-B7F0-C73343DA4B93}"/>
              </a:ext>
            </a:extLst>
          </p:cNvPr>
          <p:cNvSpPr txBox="1"/>
          <p:nvPr/>
        </p:nvSpPr>
        <p:spPr>
          <a:xfrm>
            <a:off x="336550" y="2794404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F12 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打開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開發者工具，查看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cosole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output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，抓最新的 </a:t>
            </a:r>
            <a:r>
              <a:rPr lang="en-US" altLang="zh-TW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4;p7">
            <a:extLst>
              <a:ext uri="{FF2B5EF4-FFF2-40B4-BE49-F238E27FC236}">
                <a16:creationId xmlns:a16="http://schemas.microsoft.com/office/drawing/2014/main" id="{4F3E7489-9EB5-4601-A776-B942125FA244}"/>
              </a:ext>
            </a:extLst>
          </p:cNvPr>
          <p:cNvSpPr txBox="1"/>
          <p:nvPr/>
        </p:nvSpPr>
        <p:spPr>
          <a:xfrm>
            <a:off x="82500" y="2770161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BDA0B9-EE8F-4969-92BC-7E02413A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3153894"/>
            <a:ext cx="7956600" cy="1875536"/>
          </a:xfrm>
          <a:prstGeom prst="rect">
            <a:avLst/>
          </a:prstGeom>
        </p:spPr>
      </p:pic>
      <p:sp>
        <p:nvSpPr>
          <p:cNvPr id="25" name="Google Shape;63;p3">
            <a:extLst>
              <a:ext uri="{FF2B5EF4-FFF2-40B4-BE49-F238E27FC236}">
                <a16:creationId xmlns:a16="http://schemas.microsoft.com/office/drawing/2014/main" id="{72CF1545-FD8B-46CC-8D8D-8A9A6FAAEA52}"/>
              </a:ext>
            </a:extLst>
          </p:cNvPr>
          <p:cNvSpPr/>
          <p:nvPr/>
        </p:nvSpPr>
        <p:spPr>
          <a:xfrm>
            <a:off x="226928" y="4338762"/>
            <a:ext cx="8002722" cy="21418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969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4184649" y="1739900"/>
            <a:ext cx="4689783" cy="237065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Path traversal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while uploading files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將檔案上傳到通常上傳位置的上一層位置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01590-BC50-451A-8996-25D1B93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6" y="1827544"/>
            <a:ext cx="4463214" cy="2226069"/>
          </a:xfrm>
          <a:prstGeom prst="rect">
            <a:avLst/>
          </a:prstGeom>
        </p:spPr>
      </p:pic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7ACF714A-EF4F-4137-B436-0848C176C48D}"/>
              </a:ext>
            </a:extLst>
          </p:cNvPr>
          <p:cNvSpPr txBox="1"/>
          <p:nvPr/>
        </p:nvSpPr>
        <p:spPr>
          <a:xfrm>
            <a:off x="226929" y="1827544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目錄遍歷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4198B1-DB23-41D6-B822-C39699D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68" y="2194066"/>
            <a:ext cx="3573877" cy="2128674"/>
          </a:xfrm>
          <a:prstGeom prst="rect">
            <a:avLst/>
          </a:prstGeom>
        </p:spPr>
      </p:pic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D9B4B42D-B171-4004-9A93-0952F41430D5}"/>
              </a:ext>
            </a:extLst>
          </p:cNvPr>
          <p:cNvSpPr txBox="1"/>
          <p:nvPr/>
        </p:nvSpPr>
        <p:spPr>
          <a:xfrm>
            <a:off x="757313" y="4370045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b="1" i="0" u="none" strike="noStrike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../</a:t>
            </a: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  即表示 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「到上一層目錄」</a:t>
            </a:r>
            <a:endParaRPr b="1" i="0" u="none" strike="noStrike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46383BF1-3F04-4A5C-8857-ABDF43C2A57C}"/>
              </a:ext>
            </a:extLst>
          </p:cNvPr>
          <p:cNvSpPr/>
          <p:nvPr/>
        </p:nvSpPr>
        <p:spPr>
          <a:xfrm>
            <a:off x="485197" y="4464669"/>
            <a:ext cx="204037" cy="167273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200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4184649" y="1739900"/>
            <a:ext cx="4689783" cy="237065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Path traversal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while uploading files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將檔案上傳到通常上傳位置的上一層位置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B01590-BC50-451A-8996-25D1B93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6" y="1827544"/>
            <a:ext cx="4463214" cy="2226069"/>
          </a:xfrm>
          <a:prstGeom prst="rect">
            <a:avLst/>
          </a:prstGeom>
        </p:spPr>
      </p:pic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7ACF714A-EF4F-4137-B436-0848C176C48D}"/>
              </a:ext>
            </a:extLst>
          </p:cNvPr>
          <p:cNvSpPr txBox="1"/>
          <p:nvPr/>
        </p:nvSpPr>
        <p:spPr>
          <a:xfrm>
            <a:off x="226929" y="1827544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目錄遍歷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04198B1-DB23-41D6-B822-C39699D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68" y="2194066"/>
            <a:ext cx="3573877" cy="2128674"/>
          </a:xfrm>
          <a:prstGeom prst="rect">
            <a:avLst/>
          </a:prstGeom>
        </p:spPr>
      </p:pic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D9B4B42D-B171-4004-9A93-0952F41430D5}"/>
              </a:ext>
            </a:extLst>
          </p:cNvPr>
          <p:cNvSpPr txBox="1"/>
          <p:nvPr/>
        </p:nvSpPr>
        <p:spPr>
          <a:xfrm>
            <a:off x="757313" y="4370045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b="1" i="0" u="none" strike="noStrike" cap="non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../</a:t>
            </a:r>
            <a:r>
              <a:rPr lang="zh-TW" altLang="en-US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   即表示 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「到上一層目錄」</a:t>
            </a:r>
            <a:endParaRPr b="1" i="0" u="none" strike="noStrike" cap="none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7" name="星形: 五角 6">
            <a:extLst>
              <a:ext uri="{FF2B5EF4-FFF2-40B4-BE49-F238E27FC236}">
                <a16:creationId xmlns:a16="http://schemas.microsoft.com/office/drawing/2014/main" id="{46383BF1-3F04-4A5C-8857-ABDF43C2A57C}"/>
              </a:ext>
            </a:extLst>
          </p:cNvPr>
          <p:cNvSpPr/>
          <p:nvPr/>
        </p:nvSpPr>
        <p:spPr>
          <a:xfrm>
            <a:off x="485197" y="4464669"/>
            <a:ext cx="204037" cy="167273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69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Path traversal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while uploading files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將檔案上傳到通常上傳位置的上一層位置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2;p7">
            <a:extLst>
              <a:ext uri="{FF2B5EF4-FFF2-40B4-BE49-F238E27FC236}">
                <a16:creationId xmlns:a16="http://schemas.microsoft.com/office/drawing/2014/main" id="{2168D3BF-67C4-4628-9ADC-430A336425B9}"/>
              </a:ext>
            </a:extLst>
          </p:cNvPr>
          <p:cNvSpPr/>
          <p:nvPr/>
        </p:nvSpPr>
        <p:spPr>
          <a:xfrm>
            <a:off x="4184649" y="1739900"/>
            <a:ext cx="4689783" cy="237065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BCF27DD-089E-4829-B7FE-862CB004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6" y="1827544"/>
            <a:ext cx="4463214" cy="2226069"/>
          </a:xfrm>
          <a:prstGeom prst="rect">
            <a:avLst/>
          </a:prstGeom>
        </p:spPr>
      </p:pic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E2E59D1E-CFD4-4089-8BC6-CB12D706079C}"/>
              </a:ext>
            </a:extLst>
          </p:cNvPr>
          <p:cNvSpPr txBox="1"/>
          <p:nvPr/>
        </p:nvSpPr>
        <p:spPr>
          <a:xfrm>
            <a:off x="226928" y="1943753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04;p7">
            <a:extLst>
              <a:ext uri="{FF2B5EF4-FFF2-40B4-BE49-F238E27FC236}">
                <a16:creationId xmlns:a16="http://schemas.microsoft.com/office/drawing/2014/main" id="{E3C164A9-8994-4CB0-AF29-9EF7A3922C9D}"/>
              </a:ext>
            </a:extLst>
          </p:cNvPr>
          <p:cNvSpPr txBox="1"/>
          <p:nvPr/>
        </p:nvSpPr>
        <p:spPr>
          <a:xfrm>
            <a:off x="336550" y="230901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Name: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../TEST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04;p7">
            <a:extLst>
              <a:ext uri="{FF2B5EF4-FFF2-40B4-BE49-F238E27FC236}">
                <a16:creationId xmlns:a16="http://schemas.microsoft.com/office/drawing/2014/main" id="{1DBEBE90-B825-4E41-84FC-CC2F25515BC8}"/>
              </a:ext>
            </a:extLst>
          </p:cNvPr>
          <p:cNvSpPr txBox="1"/>
          <p:nvPr/>
        </p:nvSpPr>
        <p:spPr>
          <a:xfrm>
            <a:off x="82500" y="228476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49188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4184649" y="1739900"/>
            <a:ext cx="4689783" cy="237065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Path traversal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3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while uploading files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開發者已修復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../ 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於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imput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的漏洞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7ACF714A-EF4F-4137-B436-0848C176C48D}"/>
              </a:ext>
            </a:extLst>
          </p:cNvPr>
          <p:cNvSpPr txBox="1"/>
          <p:nvPr/>
        </p:nvSpPr>
        <p:spPr>
          <a:xfrm>
            <a:off x="226929" y="2082406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嘗試找出針對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 的修復規則，</a:t>
            </a:r>
            <a:endParaRPr lang="en-US" altLang="zh-TW" sz="1200" b="1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ontserrat"/>
              <a:sym typeface="Microsoft JhengHei"/>
            </a:endParaRP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檢查是否有可繞過的攻擊面。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9D80D6-4121-4489-ACAA-E90E9989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6" y="1827544"/>
            <a:ext cx="4463214" cy="22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4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4184649" y="1739900"/>
            <a:ext cx="4689783" cy="237065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Path traversal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3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Path traversal while uploading files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開發者已修復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../ 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於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imput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的漏洞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7ACF714A-EF4F-4137-B436-0848C176C48D}"/>
              </a:ext>
            </a:extLst>
          </p:cNvPr>
          <p:cNvSpPr txBox="1"/>
          <p:nvPr/>
        </p:nvSpPr>
        <p:spPr>
          <a:xfrm>
            <a:off x="226929" y="2930957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開發者沒有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防護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到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recursively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的參數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input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方式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89D80D6-4121-4489-ACAA-E90E9989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26" y="1827544"/>
            <a:ext cx="4463214" cy="2226069"/>
          </a:xfrm>
          <a:prstGeom prst="rect">
            <a:avLst/>
          </a:prstGeom>
        </p:spPr>
      </p:pic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D6A3A745-B8FA-440E-8597-A16280937914}"/>
              </a:ext>
            </a:extLst>
          </p:cNvPr>
          <p:cNvSpPr txBox="1"/>
          <p:nvPr/>
        </p:nvSpPr>
        <p:spPr>
          <a:xfrm>
            <a:off x="226928" y="1943753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4;p7">
            <a:extLst>
              <a:ext uri="{FF2B5EF4-FFF2-40B4-BE49-F238E27FC236}">
                <a16:creationId xmlns:a16="http://schemas.microsoft.com/office/drawing/2014/main" id="{4368BD95-5A8F-4F9D-8F58-128C6ECF3E6C}"/>
              </a:ext>
            </a:extLst>
          </p:cNvPr>
          <p:cNvSpPr txBox="1"/>
          <p:nvPr/>
        </p:nvSpPr>
        <p:spPr>
          <a:xfrm>
            <a:off x="82500" y="228476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A63A0833-FD86-49FB-905B-34693984B07B}"/>
              </a:ext>
            </a:extLst>
          </p:cNvPr>
          <p:cNvSpPr txBox="1"/>
          <p:nvPr/>
        </p:nvSpPr>
        <p:spPr>
          <a:xfrm>
            <a:off x="336550" y="230901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Full Name: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…./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773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" name="Google Shape;47;p2">
            <a:extLst>
              <a:ext uri="{FF2B5EF4-FFF2-40B4-BE49-F238E27FC236}">
                <a16:creationId xmlns:a16="http://schemas.microsoft.com/office/drawing/2014/main" id="{D1A3AF39-B5D9-4AB4-A72E-6666FAE47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16649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建立環境</a:t>
            </a:r>
            <a:b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48;p2">
            <a:extLst>
              <a:ext uri="{FF2B5EF4-FFF2-40B4-BE49-F238E27FC236}">
                <a16:creationId xmlns:a16="http://schemas.microsoft.com/office/drawing/2014/main" id="{FB2EF1F7-4999-4EFB-A18F-64BB3B56B4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9698" y="1424723"/>
            <a:ext cx="8009364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 algn="l">
              <a:lnSpc>
                <a:spcPct val="90000"/>
              </a:lnSpc>
              <a:buSzPts val="2000"/>
              <a:buFont typeface="Calibri"/>
              <a:buChar char=" "/>
            </a:pPr>
            <a:r>
              <a:rPr lang="en-US" sz="1100" u="sng" dirty="0">
                <a:solidFill>
                  <a:schemeClr val="dk2"/>
                </a:solidFill>
                <a:hlinkClick r:id="rId3"/>
              </a:rPr>
              <a:t>https://www.oracle.com/tw/java/technologies/downloads/#jdk23-windows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49;p2">
            <a:extLst>
              <a:ext uri="{FF2B5EF4-FFF2-40B4-BE49-F238E27FC236}">
                <a16:creationId xmlns:a16="http://schemas.microsoft.com/office/drawing/2014/main" id="{3403F46D-3968-4030-9484-7E9241ED5E82}"/>
              </a:ext>
            </a:extLst>
          </p:cNvPr>
          <p:cNvSpPr txBox="1"/>
          <p:nvPr/>
        </p:nvSpPr>
        <p:spPr>
          <a:xfrm>
            <a:off x="327048" y="1424723"/>
            <a:ext cx="880271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URL:</a:t>
            </a:r>
            <a:endParaRPr dirty="0"/>
          </a:p>
        </p:txBody>
      </p:sp>
      <p:sp>
        <p:nvSpPr>
          <p:cNvPr id="10" name="Google Shape;61;p3">
            <a:extLst>
              <a:ext uri="{FF2B5EF4-FFF2-40B4-BE49-F238E27FC236}">
                <a16:creationId xmlns:a16="http://schemas.microsoft.com/office/drawing/2014/main" id="{B5424FBD-C4AD-4FF4-931B-68EAE428DD57}"/>
              </a:ext>
            </a:extLst>
          </p:cNvPr>
          <p:cNvSpPr txBox="1"/>
          <p:nvPr/>
        </p:nvSpPr>
        <p:spPr>
          <a:xfrm>
            <a:off x="104938" y="1151980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安裝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JDK 23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3" name="Google Shape;61;p3">
            <a:extLst>
              <a:ext uri="{FF2B5EF4-FFF2-40B4-BE49-F238E27FC236}">
                <a16:creationId xmlns:a16="http://schemas.microsoft.com/office/drawing/2014/main" id="{DA9EBD93-7C5A-4D60-A6A2-105A051EFEBA}"/>
              </a:ext>
            </a:extLst>
          </p:cNvPr>
          <p:cNvSpPr txBox="1"/>
          <p:nvPr/>
        </p:nvSpPr>
        <p:spPr>
          <a:xfrm>
            <a:off x="104938" y="2207454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設定環境變數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Google Shape;49;p2">
            <a:extLst>
              <a:ext uri="{FF2B5EF4-FFF2-40B4-BE49-F238E27FC236}">
                <a16:creationId xmlns:a16="http://schemas.microsoft.com/office/drawing/2014/main" id="{F58DF3B0-8D5E-47B8-90B9-BF884F96577A}"/>
              </a:ext>
            </a:extLst>
          </p:cNvPr>
          <p:cNvSpPr txBox="1"/>
          <p:nvPr/>
        </p:nvSpPr>
        <p:spPr>
          <a:xfrm>
            <a:off x="327048" y="2566680"/>
            <a:ext cx="8229736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Windows</a:t>
            </a:r>
            <a:r>
              <a:rPr lang="zh-TW" altLang="en-US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設定 </a:t>
            </a:r>
            <a:r>
              <a:rPr lang="en-US" altLang="zh-TW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-&gt; </a:t>
            </a:r>
            <a:r>
              <a:rPr lang="zh-TW" altLang="en-US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搜尋環境變數 </a:t>
            </a:r>
            <a:r>
              <a:rPr lang="en-US" altLang="zh-TW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-&gt;</a:t>
            </a:r>
            <a:r>
              <a:rPr lang="zh-TW" altLang="en-US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新增系統變數 </a:t>
            </a:r>
            <a:r>
              <a:rPr lang="en-US" altLang="zh-TW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-&gt;</a:t>
            </a:r>
            <a:r>
              <a:rPr lang="zh-TW" altLang="en-US" sz="16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BF5129-C9F5-436C-AF58-AE17AC23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98" y="2389670"/>
            <a:ext cx="3197896" cy="823849"/>
          </a:xfrm>
          <a:prstGeom prst="rect">
            <a:avLst/>
          </a:prstGeom>
        </p:spPr>
      </p:pic>
      <p:sp>
        <p:nvSpPr>
          <p:cNvPr id="18" name="Google Shape;49;p2">
            <a:extLst>
              <a:ext uri="{FF2B5EF4-FFF2-40B4-BE49-F238E27FC236}">
                <a16:creationId xmlns:a16="http://schemas.microsoft.com/office/drawing/2014/main" id="{E3B3A1CA-F7D3-49A0-B97D-A8A52D8510B1}"/>
              </a:ext>
            </a:extLst>
          </p:cNvPr>
          <p:cNvSpPr txBox="1"/>
          <p:nvPr/>
        </p:nvSpPr>
        <p:spPr>
          <a:xfrm>
            <a:off x="327048" y="3398586"/>
            <a:ext cx="8229736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>
              <a:lnSpc>
                <a:spcPct val="90000"/>
              </a:lnSpc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使用者變數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-&gt;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編輯變數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”Path ”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-&gt; 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新增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%JAVA_HOME%\bin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170BAB8-9E61-4DBD-A6A3-4CA8306F1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624987" y="3917945"/>
            <a:ext cx="3109918" cy="7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927100" y="2173162"/>
            <a:ext cx="6604000" cy="2259138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Authentication Bypasses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2FA Password Reset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30" y="1480412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想要重設密碼，但需要回答安全性問題才能完成識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別。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989E85-6769-495E-988B-0B229413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06" y="2269980"/>
            <a:ext cx="6344535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3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Authentication Bypasses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2FA Password Reset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8" name="Google Shape;104;p7">
            <a:extLst>
              <a:ext uri="{FF2B5EF4-FFF2-40B4-BE49-F238E27FC236}">
                <a16:creationId xmlns:a16="http://schemas.microsoft.com/office/drawing/2014/main" id="{275F6F62-485F-4145-8975-9EB0159EF8F5}"/>
              </a:ext>
            </a:extLst>
          </p:cNvPr>
          <p:cNvSpPr txBox="1"/>
          <p:nvPr/>
        </p:nvSpPr>
        <p:spPr>
          <a:xfrm>
            <a:off x="226928" y="132274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21F92EC2-AE53-4788-8C7E-6BD9B5E724FB}"/>
              </a:ext>
            </a:extLst>
          </p:cNvPr>
          <p:cNvSpPr txBox="1"/>
          <p:nvPr/>
        </p:nvSpPr>
        <p:spPr>
          <a:xfrm>
            <a:off x="352425" y="162532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打開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Intercept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C370D8EF-6D99-4A3C-8573-3A5AA9725C24}"/>
              </a:ext>
            </a:extLst>
          </p:cNvPr>
          <p:cNvSpPr txBox="1"/>
          <p:nvPr/>
        </p:nvSpPr>
        <p:spPr>
          <a:xfrm>
            <a:off x="98375" y="160107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8ADDE7-83C5-4DBB-84B6-802671C14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83" y="1511436"/>
            <a:ext cx="1676634" cy="400106"/>
          </a:xfrm>
          <a:prstGeom prst="rect">
            <a:avLst/>
          </a:prstGeom>
        </p:spPr>
      </p:pic>
      <p:sp>
        <p:nvSpPr>
          <p:cNvPr id="12" name="Google Shape;104;p7">
            <a:extLst>
              <a:ext uri="{FF2B5EF4-FFF2-40B4-BE49-F238E27FC236}">
                <a16:creationId xmlns:a16="http://schemas.microsoft.com/office/drawing/2014/main" id="{0872B207-25BF-4E66-B6E8-BC1F4E9D964D}"/>
              </a:ext>
            </a:extLst>
          </p:cNvPr>
          <p:cNvSpPr txBox="1"/>
          <p:nvPr/>
        </p:nvSpPr>
        <p:spPr>
          <a:xfrm>
            <a:off x="352425" y="2144636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送出表單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3BF44C32-BEB8-42ED-89AA-00199E7F7551}"/>
              </a:ext>
            </a:extLst>
          </p:cNvPr>
          <p:cNvSpPr txBox="1"/>
          <p:nvPr/>
        </p:nvSpPr>
        <p:spPr>
          <a:xfrm>
            <a:off x="98375" y="2120393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459A8F-8784-4D73-9319-F7A1A98C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33" y="2044839"/>
            <a:ext cx="1702018" cy="866576"/>
          </a:xfrm>
          <a:prstGeom prst="rect">
            <a:avLst/>
          </a:prstGeom>
        </p:spPr>
      </p:pic>
      <p:sp>
        <p:nvSpPr>
          <p:cNvPr id="15" name="Google Shape;104;p7">
            <a:extLst>
              <a:ext uri="{FF2B5EF4-FFF2-40B4-BE49-F238E27FC236}">
                <a16:creationId xmlns:a16="http://schemas.microsoft.com/office/drawing/2014/main" id="{B1B710D9-71B5-4370-9D12-D807A847AE93}"/>
              </a:ext>
            </a:extLst>
          </p:cNvPr>
          <p:cNvSpPr txBox="1"/>
          <p:nvPr/>
        </p:nvSpPr>
        <p:spPr>
          <a:xfrm>
            <a:off x="352425" y="3087378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accent6">
                    <a:lumMod val="1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觀察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HTTP </a:t>
            </a:r>
            <a:r>
              <a:rPr lang="zh-TW" altLang="en-US" sz="1200" b="1" dirty="0">
                <a:solidFill>
                  <a:schemeClr val="accent6">
                    <a:lumMod val="1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封包</a:t>
            </a:r>
            <a:endParaRPr sz="1200" b="1" i="0" u="none" strike="noStrike" cap="none" dirty="0">
              <a:solidFill>
                <a:schemeClr val="accent6">
                  <a:lumMod val="10000"/>
                </a:schemeClr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7BEC621D-5B98-4587-8F6A-03BB12B53DB8}"/>
              </a:ext>
            </a:extLst>
          </p:cNvPr>
          <p:cNvSpPr txBox="1"/>
          <p:nvPr/>
        </p:nvSpPr>
        <p:spPr>
          <a:xfrm>
            <a:off x="98375" y="306313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3.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2625AE-7922-475D-B5CD-7958FCB52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83" y="3194096"/>
            <a:ext cx="4654550" cy="182394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128EBC-C9D3-4DAD-8ED4-2088FE142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442" y="2973582"/>
            <a:ext cx="5921534" cy="227592"/>
          </a:xfrm>
          <a:prstGeom prst="rect">
            <a:avLst/>
          </a:prstGeom>
        </p:spPr>
      </p:pic>
      <p:sp>
        <p:nvSpPr>
          <p:cNvPr id="19" name="Google Shape;63;p3">
            <a:extLst>
              <a:ext uri="{FF2B5EF4-FFF2-40B4-BE49-F238E27FC236}">
                <a16:creationId xmlns:a16="http://schemas.microsoft.com/office/drawing/2014/main" id="{4F42DF97-20C8-4598-A453-3108A0CD4A02}"/>
              </a:ext>
            </a:extLst>
          </p:cNvPr>
          <p:cNvSpPr/>
          <p:nvPr/>
        </p:nvSpPr>
        <p:spPr>
          <a:xfrm>
            <a:off x="1846394" y="4819650"/>
            <a:ext cx="3201856" cy="1539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FFC37AA0-1B67-42DE-9DAB-725D703651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4950" y="3201174"/>
            <a:ext cx="1153250" cy="932676"/>
          </a:xfrm>
          <a:prstGeom prst="bentConnector3">
            <a:avLst>
              <a:gd name="adj1" fmla="val -106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04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Authentication Bypasses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2FA Password Reset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8" name="Google Shape;104;p7">
            <a:extLst>
              <a:ext uri="{FF2B5EF4-FFF2-40B4-BE49-F238E27FC236}">
                <a16:creationId xmlns:a16="http://schemas.microsoft.com/office/drawing/2014/main" id="{275F6F62-485F-4145-8975-9EB0159EF8F5}"/>
              </a:ext>
            </a:extLst>
          </p:cNvPr>
          <p:cNvSpPr txBox="1"/>
          <p:nvPr/>
        </p:nvSpPr>
        <p:spPr>
          <a:xfrm>
            <a:off x="226928" y="132274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21F92EC2-AE53-4788-8C7E-6BD9B5E724FB}"/>
              </a:ext>
            </a:extLst>
          </p:cNvPr>
          <p:cNvSpPr txBox="1"/>
          <p:nvPr/>
        </p:nvSpPr>
        <p:spPr>
          <a:xfrm>
            <a:off x="352425" y="1625322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先以題目題式的方式，刪除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Question0, Question1 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C370D8EF-6D99-4A3C-8573-3A5AA9725C24}"/>
              </a:ext>
            </a:extLst>
          </p:cNvPr>
          <p:cNvSpPr txBox="1"/>
          <p:nvPr/>
        </p:nvSpPr>
        <p:spPr>
          <a:xfrm>
            <a:off x="98375" y="160107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4.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E0D625-FDAA-4029-86F1-A3646CAC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545" y="1089887"/>
            <a:ext cx="4209080" cy="1581237"/>
          </a:xfrm>
          <a:prstGeom prst="rect">
            <a:avLst/>
          </a:prstGeom>
        </p:spPr>
      </p:pic>
      <p:sp>
        <p:nvSpPr>
          <p:cNvPr id="23" name="Google Shape;104;p7">
            <a:extLst>
              <a:ext uri="{FF2B5EF4-FFF2-40B4-BE49-F238E27FC236}">
                <a16:creationId xmlns:a16="http://schemas.microsoft.com/office/drawing/2014/main" id="{9B501484-DFE4-439B-9D2E-AA3DD6ED9A2D}"/>
              </a:ext>
            </a:extLst>
          </p:cNvPr>
          <p:cNvSpPr txBox="1"/>
          <p:nvPr/>
        </p:nvSpPr>
        <p:spPr>
          <a:xfrm>
            <a:off x="352425" y="2046871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Forward,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觀察結果，結果失敗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04;p7">
            <a:extLst>
              <a:ext uri="{FF2B5EF4-FFF2-40B4-BE49-F238E27FC236}">
                <a16:creationId xmlns:a16="http://schemas.microsoft.com/office/drawing/2014/main" id="{EF10D98F-BB02-444F-9F23-464B99DA8B98}"/>
              </a:ext>
            </a:extLst>
          </p:cNvPr>
          <p:cNvSpPr txBox="1"/>
          <p:nvPr/>
        </p:nvSpPr>
        <p:spPr>
          <a:xfrm>
            <a:off x="98375" y="2022628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5.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D8537-8A7E-4070-8769-458717CE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7" y="2524420"/>
            <a:ext cx="1533739" cy="276264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C1A7E55-AF5F-47C5-AB44-7FBF98E89DF6}"/>
              </a:ext>
            </a:extLst>
          </p:cNvPr>
          <p:cNvCxnSpPr/>
          <p:nvPr/>
        </p:nvCxnSpPr>
        <p:spPr>
          <a:xfrm>
            <a:off x="1987550" y="2649848"/>
            <a:ext cx="4762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04;p7">
            <a:extLst>
              <a:ext uri="{FF2B5EF4-FFF2-40B4-BE49-F238E27FC236}">
                <a16:creationId xmlns:a16="http://schemas.microsoft.com/office/drawing/2014/main" id="{5EAB7749-2C27-44FD-A0D9-645C02F7C9CD}"/>
              </a:ext>
            </a:extLst>
          </p:cNvPr>
          <p:cNvSpPr txBox="1"/>
          <p:nvPr/>
        </p:nvSpPr>
        <p:spPr>
          <a:xfrm>
            <a:off x="352425" y="3026281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接著嘗試將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Question index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更改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104;p7">
            <a:extLst>
              <a:ext uri="{FF2B5EF4-FFF2-40B4-BE49-F238E27FC236}">
                <a16:creationId xmlns:a16="http://schemas.microsoft.com/office/drawing/2014/main" id="{AE510D6C-5BE5-4369-948B-978B0623BCFC}"/>
              </a:ext>
            </a:extLst>
          </p:cNvPr>
          <p:cNvSpPr txBox="1"/>
          <p:nvPr/>
        </p:nvSpPr>
        <p:spPr>
          <a:xfrm>
            <a:off x="98375" y="3002038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6.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DEDDD45C-8779-4DF8-98EE-4404CFAE0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00" y="2743513"/>
            <a:ext cx="4442130" cy="1674051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4A92F70-4440-4070-8926-ECB65ADA4DFB}"/>
              </a:ext>
            </a:extLst>
          </p:cNvPr>
          <p:cNvCxnSpPr>
            <a:cxnSpLocks/>
          </p:cNvCxnSpPr>
          <p:nvPr/>
        </p:nvCxnSpPr>
        <p:spPr>
          <a:xfrm>
            <a:off x="4053456" y="1781099"/>
            <a:ext cx="6739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4FD7CB4-3D7D-4EB9-B447-1887B050AB23}"/>
              </a:ext>
            </a:extLst>
          </p:cNvPr>
          <p:cNvCxnSpPr>
            <a:cxnSpLocks/>
          </p:cNvCxnSpPr>
          <p:nvPr/>
        </p:nvCxnSpPr>
        <p:spPr>
          <a:xfrm flipV="1">
            <a:off x="2819120" y="3190286"/>
            <a:ext cx="620144" cy="7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04;p7">
            <a:extLst>
              <a:ext uri="{FF2B5EF4-FFF2-40B4-BE49-F238E27FC236}">
                <a16:creationId xmlns:a16="http://schemas.microsoft.com/office/drawing/2014/main" id="{B3F02503-3D68-4D3F-B932-05AD3D2102D2}"/>
              </a:ext>
            </a:extLst>
          </p:cNvPr>
          <p:cNvSpPr txBox="1"/>
          <p:nvPr/>
        </p:nvSpPr>
        <p:spPr>
          <a:xfrm>
            <a:off x="352425" y="3590163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Forward,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觀察結果，成功繞過驗證</a:t>
            </a:r>
            <a:endParaRPr lang="en-US"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104;p7">
            <a:extLst>
              <a:ext uri="{FF2B5EF4-FFF2-40B4-BE49-F238E27FC236}">
                <a16:creationId xmlns:a16="http://schemas.microsoft.com/office/drawing/2014/main" id="{91AF205A-831E-444A-982A-BB737EB8FD2F}"/>
              </a:ext>
            </a:extLst>
          </p:cNvPr>
          <p:cNvSpPr txBox="1"/>
          <p:nvPr/>
        </p:nvSpPr>
        <p:spPr>
          <a:xfrm>
            <a:off x="98375" y="3565920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7.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0C29BA5-71C6-45F2-A929-3B3323921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784" y="2305278"/>
            <a:ext cx="1687672" cy="602240"/>
          </a:xfrm>
          <a:prstGeom prst="rect">
            <a:avLst/>
          </a:prstGeom>
        </p:spPr>
      </p:pic>
      <p:sp>
        <p:nvSpPr>
          <p:cNvPr id="39" name="Google Shape;63;p3">
            <a:extLst>
              <a:ext uri="{FF2B5EF4-FFF2-40B4-BE49-F238E27FC236}">
                <a16:creationId xmlns:a16="http://schemas.microsoft.com/office/drawing/2014/main" id="{8D604F61-01EF-49B3-A124-2C3D0BB79365}"/>
              </a:ext>
            </a:extLst>
          </p:cNvPr>
          <p:cNvSpPr/>
          <p:nvPr/>
        </p:nvSpPr>
        <p:spPr>
          <a:xfrm>
            <a:off x="3638600" y="4263570"/>
            <a:ext cx="3201856" cy="1539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63;p3">
            <a:extLst>
              <a:ext uri="{FF2B5EF4-FFF2-40B4-BE49-F238E27FC236}">
                <a16:creationId xmlns:a16="http://schemas.microsoft.com/office/drawing/2014/main" id="{F0CE43F1-826B-4ED8-A8CA-554146FEE49A}"/>
              </a:ext>
            </a:extLst>
          </p:cNvPr>
          <p:cNvSpPr/>
          <p:nvPr/>
        </p:nvSpPr>
        <p:spPr>
          <a:xfrm>
            <a:off x="4837437" y="2541373"/>
            <a:ext cx="2075677" cy="1539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209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AB4D69B1-F011-4FA1-8052-D974F2DB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56" y="2464409"/>
            <a:ext cx="1416309" cy="337983"/>
          </a:xfrm>
          <a:prstGeom prst="rect">
            <a:avLst/>
          </a:prstGeom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Password reset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4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Security questions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C370D8EF-6D99-4A3C-8573-3A5AA9725C24}"/>
              </a:ext>
            </a:extLst>
          </p:cNvPr>
          <p:cNvSpPr txBox="1"/>
          <p:nvPr/>
        </p:nvSpPr>
        <p:spPr>
          <a:xfrm>
            <a:off x="98375" y="1967996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2" name="Google Shape;104;p7">
            <a:extLst>
              <a:ext uri="{FF2B5EF4-FFF2-40B4-BE49-F238E27FC236}">
                <a16:creationId xmlns:a16="http://schemas.microsoft.com/office/drawing/2014/main" id="{0872B207-25BF-4E66-B6E8-BC1F4E9D964D}"/>
              </a:ext>
            </a:extLst>
          </p:cNvPr>
          <p:cNvSpPr txBox="1"/>
          <p:nvPr/>
        </p:nvSpPr>
        <p:spPr>
          <a:xfrm>
            <a:off x="352425" y="2904780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送出表單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3BF44C32-BEB8-42ED-89AA-00199E7F7551}"/>
              </a:ext>
            </a:extLst>
          </p:cNvPr>
          <p:cNvSpPr txBox="1"/>
          <p:nvPr/>
        </p:nvSpPr>
        <p:spPr>
          <a:xfrm>
            <a:off x="98375" y="242240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1" name="Google Shape;104;p7">
            <a:extLst>
              <a:ext uri="{FF2B5EF4-FFF2-40B4-BE49-F238E27FC236}">
                <a16:creationId xmlns:a16="http://schemas.microsoft.com/office/drawing/2014/main" id="{299E4474-FFA9-47AB-9822-2F3CFCC0CE55}"/>
              </a:ext>
            </a:extLst>
          </p:cNvPr>
          <p:cNvSpPr txBox="1"/>
          <p:nvPr/>
        </p:nvSpPr>
        <p:spPr>
          <a:xfrm>
            <a:off x="226930" y="1480412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情境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使用安全性問題來進行密碼重設的驗證具有攻擊面存在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4;p7">
            <a:extLst>
              <a:ext uri="{FF2B5EF4-FFF2-40B4-BE49-F238E27FC236}">
                <a16:creationId xmlns:a16="http://schemas.microsoft.com/office/drawing/2014/main" id="{038A71AB-5C7A-4514-9BF7-AB5EEA9D4994}"/>
              </a:ext>
            </a:extLst>
          </p:cNvPr>
          <p:cNvSpPr txBox="1"/>
          <p:nvPr/>
        </p:nvSpPr>
        <p:spPr>
          <a:xfrm>
            <a:off x="352425" y="1992239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已知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user: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webgoat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; favorite color: red ,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攻擊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username: "tom", "admin" and "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larry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04;p7">
            <a:extLst>
              <a:ext uri="{FF2B5EF4-FFF2-40B4-BE49-F238E27FC236}">
                <a16:creationId xmlns:a16="http://schemas.microsoft.com/office/drawing/2014/main" id="{D14575D0-DAE5-474D-A930-56F34DC1B6E9}"/>
              </a:ext>
            </a:extLst>
          </p:cNvPr>
          <p:cNvSpPr txBox="1"/>
          <p:nvPr/>
        </p:nvSpPr>
        <p:spPr>
          <a:xfrm>
            <a:off x="352425" y="243827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打開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Intercept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104;p7">
            <a:extLst>
              <a:ext uri="{FF2B5EF4-FFF2-40B4-BE49-F238E27FC236}">
                <a16:creationId xmlns:a16="http://schemas.microsoft.com/office/drawing/2014/main" id="{EE27D085-3B54-42F2-A267-54DC74D8E598}"/>
              </a:ext>
            </a:extLst>
          </p:cNvPr>
          <p:cNvSpPr txBox="1"/>
          <p:nvPr/>
        </p:nvSpPr>
        <p:spPr>
          <a:xfrm>
            <a:off x="98375" y="289066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3.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6" name="Google Shape;104;p7">
            <a:extLst>
              <a:ext uri="{FF2B5EF4-FFF2-40B4-BE49-F238E27FC236}">
                <a16:creationId xmlns:a16="http://schemas.microsoft.com/office/drawing/2014/main" id="{4F3C2883-11A3-4655-8601-929F601B6DD0}"/>
              </a:ext>
            </a:extLst>
          </p:cNvPr>
          <p:cNvSpPr txBox="1"/>
          <p:nvPr/>
        </p:nvSpPr>
        <p:spPr>
          <a:xfrm>
            <a:off x="352425" y="3337371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觀察封包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104;p7">
            <a:extLst>
              <a:ext uri="{FF2B5EF4-FFF2-40B4-BE49-F238E27FC236}">
                <a16:creationId xmlns:a16="http://schemas.microsoft.com/office/drawing/2014/main" id="{AC787143-3C8F-457B-B2E2-3D168B048A87}"/>
              </a:ext>
            </a:extLst>
          </p:cNvPr>
          <p:cNvSpPr txBox="1"/>
          <p:nvPr/>
        </p:nvSpPr>
        <p:spPr>
          <a:xfrm>
            <a:off x="98375" y="3323256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4.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C37C05-AEFF-4BD0-AE93-A0044C07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37" y="2984234"/>
            <a:ext cx="3038856" cy="1932373"/>
          </a:xfrm>
          <a:prstGeom prst="rect">
            <a:avLst/>
          </a:prstGeom>
        </p:spPr>
      </p:pic>
      <p:sp>
        <p:nvSpPr>
          <p:cNvPr id="28" name="Google Shape;63;p3">
            <a:extLst>
              <a:ext uri="{FF2B5EF4-FFF2-40B4-BE49-F238E27FC236}">
                <a16:creationId xmlns:a16="http://schemas.microsoft.com/office/drawing/2014/main" id="{D69BB89E-A3E4-4BD7-8C2C-A47DCD08F331}"/>
              </a:ext>
            </a:extLst>
          </p:cNvPr>
          <p:cNvSpPr/>
          <p:nvPr/>
        </p:nvSpPr>
        <p:spPr>
          <a:xfrm>
            <a:off x="1490580" y="4672854"/>
            <a:ext cx="1570120" cy="15399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385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3311AA8C-74B7-4449-B7CB-11BB5C57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909" y="3400467"/>
            <a:ext cx="2777565" cy="1692938"/>
          </a:xfrm>
          <a:prstGeom prst="rect">
            <a:avLst/>
          </a:prstGeom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Password reset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4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Security questions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C370D8EF-6D99-4A3C-8573-3A5AA9725C24}"/>
              </a:ext>
            </a:extLst>
          </p:cNvPr>
          <p:cNvSpPr txBox="1"/>
          <p:nvPr/>
        </p:nvSpPr>
        <p:spPr>
          <a:xfrm>
            <a:off x="98375" y="1967996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5.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1" name="Google Shape;104;p7">
            <a:extLst>
              <a:ext uri="{FF2B5EF4-FFF2-40B4-BE49-F238E27FC236}">
                <a16:creationId xmlns:a16="http://schemas.microsoft.com/office/drawing/2014/main" id="{299E4474-FFA9-47AB-9822-2F3CFCC0CE55}"/>
              </a:ext>
            </a:extLst>
          </p:cNvPr>
          <p:cNvSpPr txBox="1"/>
          <p:nvPr/>
        </p:nvSpPr>
        <p:spPr>
          <a:xfrm>
            <a:off x="226930" y="1480412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情境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使用安全性問題來進行密碼重設的驗證具有攻擊面存在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4;p7">
            <a:extLst>
              <a:ext uri="{FF2B5EF4-FFF2-40B4-BE49-F238E27FC236}">
                <a16:creationId xmlns:a16="http://schemas.microsoft.com/office/drawing/2014/main" id="{038A71AB-5C7A-4514-9BF7-AB5EEA9D4994}"/>
              </a:ext>
            </a:extLst>
          </p:cNvPr>
          <p:cNvSpPr txBox="1"/>
          <p:nvPr/>
        </p:nvSpPr>
        <p:spPr>
          <a:xfrm>
            <a:off x="352425" y="1992239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將封包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Send to Intruder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39B786-C5D5-43C7-B0E4-0751C2E8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45" y="1939594"/>
            <a:ext cx="2243394" cy="405782"/>
          </a:xfrm>
          <a:prstGeom prst="rect">
            <a:avLst/>
          </a:prstGeom>
        </p:spPr>
      </p:pic>
      <p:sp>
        <p:nvSpPr>
          <p:cNvPr id="20" name="Google Shape;104;p7">
            <a:extLst>
              <a:ext uri="{FF2B5EF4-FFF2-40B4-BE49-F238E27FC236}">
                <a16:creationId xmlns:a16="http://schemas.microsoft.com/office/drawing/2014/main" id="{01B436F8-80D7-4FE5-AC89-92547F433074}"/>
              </a:ext>
            </a:extLst>
          </p:cNvPr>
          <p:cNvSpPr txBox="1"/>
          <p:nvPr/>
        </p:nvSpPr>
        <p:spPr>
          <a:xfrm>
            <a:off x="98375" y="2758792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6.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9" name="Google Shape;104;p7">
            <a:extLst>
              <a:ext uri="{FF2B5EF4-FFF2-40B4-BE49-F238E27FC236}">
                <a16:creationId xmlns:a16="http://schemas.microsoft.com/office/drawing/2014/main" id="{81C90DAB-ECE2-4A81-8ABE-9158B4C20367}"/>
              </a:ext>
            </a:extLst>
          </p:cNvPr>
          <p:cNvSpPr txBox="1"/>
          <p:nvPr/>
        </p:nvSpPr>
        <p:spPr>
          <a:xfrm>
            <a:off x="352425" y="2783035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Attack type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選擇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Cluster bomb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04;p7">
            <a:extLst>
              <a:ext uri="{FF2B5EF4-FFF2-40B4-BE49-F238E27FC236}">
                <a16:creationId xmlns:a16="http://schemas.microsoft.com/office/drawing/2014/main" id="{F141622A-9906-425C-8F51-52D6A29E1916}"/>
              </a:ext>
            </a:extLst>
          </p:cNvPr>
          <p:cNvSpPr txBox="1"/>
          <p:nvPr/>
        </p:nvSpPr>
        <p:spPr>
          <a:xfrm>
            <a:off x="98375" y="4149856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8.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31" name="Google Shape;104;p7">
            <a:extLst>
              <a:ext uri="{FF2B5EF4-FFF2-40B4-BE49-F238E27FC236}">
                <a16:creationId xmlns:a16="http://schemas.microsoft.com/office/drawing/2014/main" id="{C4511299-1515-4F09-8849-C6009BA4E70A}"/>
              </a:ext>
            </a:extLst>
          </p:cNvPr>
          <p:cNvSpPr txBox="1"/>
          <p:nvPr/>
        </p:nvSpPr>
        <p:spPr>
          <a:xfrm>
            <a:off x="352425" y="4174099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設置執行爆破的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53A5BBA-4B7F-4A72-A90C-B24C8C71B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096" y="2993571"/>
            <a:ext cx="2591850" cy="169197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FF61BC7-8477-4914-84AD-70545A1D3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45" y="2734557"/>
            <a:ext cx="1502280" cy="5838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F630E55-EE00-42D4-9DC9-04FDCA5BF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99" y="3383303"/>
            <a:ext cx="2777565" cy="456257"/>
          </a:xfrm>
          <a:prstGeom prst="rect">
            <a:avLst/>
          </a:prstGeom>
        </p:spPr>
      </p:pic>
      <p:sp>
        <p:nvSpPr>
          <p:cNvPr id="38" name="Google Shape;104;p7">
            <a:extLst>
              <a:ext uri="{FF2B5EF4-FFF2-40B4-BE49-F238E27FC236}">
                <a16:creationId xmlns:a16="http://schemas.microsoft.com/office/drawing/2014/main" id="{0704DF33-E255-4E1B-BBD9-2701F5859D17}"/>
              </a:ext>
            </a:extLst>
          </p:cNvPr>
          <p:cNvSpPr txBox="1"/>
          <p:nvPr/>
        </p:nvSpPr>
        <p:spPr>
          <a:xfrm>
            <a:off x="98375" y="343677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7.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40" name="Google Shape;104;p7">
            <a:extLst>
              <a:ext uri="{FF2B5EF4-FFF2-40B4-BE49-F238E27FC236}">
                <a16:creationId xmlns:a16="http://schemas.microsoft.com/office/drawing/2014/main" id="{C6EF9BB6-D86E-4E13-9793-5C3D14F45109}"/>
              </a:ext>
            </a:extLst>
          </p:cNvPr>
          <p:cNvSpPr txBox="1"/>
          <p:nvPr/>
        </p:nvSpPr>
        <p:spPr>
          <a:xfrm>
            <a:off x="393139" y="342805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設置變數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46C063C4-2BEC-4E67-90E1-4A4ACD17500A}"/>
              </a:ext>
            </a:extLst>
          </p:cNvPr>
          <p:cNvCxnSpPr>
            <a:cxnSpLocks/>
          </p:cNvCxnSpPr>
          <p:nvPr/>
        </p:nvCxnSpPr>
        <p:spPr>
          <a:xfrm>
            <a:off x="1943100" y="4338948"/>
            <a:ext cx="19875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985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(A7) Identity &amp; Auth Failure - Password reset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4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Security questions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C370D8EF-6D99-4A3C-8573-3A5AA9725C24}"/>
              </a:ext>
            </a:extLst>
          </p:cNvPr>
          <p:cNvSpPr txBox="1"/>
          <p:nvPr/>
        </p:nvSpPr>
        <p:spPr>
          <a:xfrm>
            <a:off x="98375" y="1967996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9.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1" name="Google Shape;104;p7">
            <a:extLst>
              <a:ext uri="{FF2B5EF4-FFF2-40B4-BE49-F238E27FC236}">
                <a16:creationId xmlns:a16="http://schemas.microsoft.com/office/drawing/2014/main" id="{299E4474-FFA9-47AB-9822-2F3CFCC0CE55}"/>
              </a:ext>
            </a:extLst>
          </p:cNvPr>
          <p:cNvSpPr txBox="1"/>
          <p:nvPr/>
        </p:nvSpPr>
        <p:spPr>
          <a:xfrm>
            <a:off x="226930" y="1480412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情境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使用安全性問題來進行密碼重設的驗證具有攻擊面存在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104;p7">
            <a:extLst>
              <a:ext uri="{FF2B5EF4-FFF2-40B4-BE49-F238E27FC236}">
                <a16:creationId xmlns:a16="http://schemas.microsoft.com/office/drawing/2014/main" id="{038A71AB-5C7A-4514-9BF7-AB5EEA9D4994}"/>
              </a:ext>
            </a:extLst>
          </p:cNvPr>
          <p:cNvSpPr txBox="1"/>
          <p:nvPr/>
        </p:nvSpPr>
        <p:spPr>
          <a:xfrm>
            <a:off x="352425" y="1992239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接著開始執行爆破</a:t>
            </a:r>
            <a:endParaRPr lang="zh-TW" altLang="en-US" sz="1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04;p7">
            <a:extLst>
              <a:ext uri="{FF2B5EF4-FFF2-40B4-BE49-F238E27FC236}">
                <a16:creationId xmlns:a16="http://schemas.microsoft.com/office/drawing/2014/main" id="{01B436F8-80D7-4FE5-AC89-92547F433074}"/>
              </a:ext>
            </a:extLst>
          </p:cNvPr>
          <p:cNvSpPr txBox="1"/>
          <p:nvPr/>
        </p:nvSpPr>
        <p:spPr>
          <a:xfrm>
            <a:off x="50800" y="2736086"/>
            <a:ext cx="39370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10.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9" name="Google Shape;104;p7">
            <a:extLst>
              <a:ext uri="{FF2B5EF4-FFF2-40B4-BE49-F238E27FC236}">
                <a16:creationId xmlns:a16="http://schemas.microsoft.com/office/drawing/2014/main" id="{81C90DAB-ECE2-4A81-8ABE-9158B4C20367}"/>
              </a:ext>
            </a:extLst>
          </p:cNvPr>
          <p:cNvSpPr txBox="1"/>
          <p:nvPr/>
        </p:nvSpPr>
        <p:spPr>
          <a:xfrm>
            <a:off x="352425" y="2760329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Attack type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選擇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Cluster bomb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E70DF27C-5372-409C-8C8B-42E1CBFA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675" y="1967996"/>
            <a:ext cx="933580" cy="32389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4A56570-8A0A-4395-A5A2-074A09BF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43"/>
          <a:stretch/>
        </p:blipFill>
        <p:spPr>
          <a:xfrm>
            <a:off x="3049459" y="2101390"/>
            <a:ext cx="5781675" cy="1269391"/>
          </a:xfrm>
          <a:prstGeom prst="rect">
            <a:avLst/>
          </a:prstGeom>
        </p:spPr>
      </p:pic>
      <p:sp>
        <p:nvSpPr>
          <p:cNvPr id="25" name="Google Shape;63;p3">
            <a:extLst>
              <a:ext uri="{FF2B5EF4-FFF2-40B4-BE49-F238E27FC236}">
                <a16:creationId xmlns:a16="http://schemas.microsoft.com/office/drawing/2014/main" id="{7CBBC7E5-AAA2-4CE2-9D5D-9AC85915371A}"/>
              </a:ext>
            </a:extLst>
          </p:cNvPr>
          <p:cNvSpPr/>
          <p:nvPr/>
        </p:nvSpPr>
        <p:spPr>
          <a:xfrm>
            <a:off x="3049459" y="2544521"/>
            <a:ext cx="5827841" cy="2454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4;p7">
            <a:extLst>
              <a:ext uri="{FF2B5EF4-FFF2-40B4-BE49-F238E27FC236}">
                <a16:creationId xmlns:a16="http://schemas.microsoft.com/office/drawing/2014/main" id="{9E103C28-D22F-4EE7-89D7-A815218826FE}"/>
              </a:ext>
            </a:extLst>
          </p:cNvPr>
          <p:cNvSpPr txBox="1"/>
          <p:nvPr/>
        </p:nvSpPr>
        <p:spPr>
          <a:xfrm>
            <a:off x="98375" y="4105461"/>
            <a:ext cx="39370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7" name="Google Shape;104;p7">
            <a:extLst>
              <a:ext uri="{FF2B5EF4-FFF2-40B4-BE49-F238E27FC236}">
                <a16:creationId xmlns:a16="http://schemas.microsoft.com/office/drawing/2014/main" id="{E68F7C6D-F1D9-404C-8447-544693919852}"/>
              </a:ext>
            </a:extLst>
          </p:cNvPr>
          <p:cNvSpPr txBox="1"/>
          <p:nvPr/>
        </p:nvSpPr>
        <p:spPr>
          <a:xfrm>
            <a:off x="400000" y="4129704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觀察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response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200" b="1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962A8C-8A09-40B9-81FC-5C294F32F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459" y="3611638"/>
            <a:ext cx="3619911" cy="1500512"/>
          </a:xfrm>
          <a:prstGeom prst="rect">
            <a:avLst/>
          </a:prstGeom>
        </p:spPr>
      </p:pic>
      <p:sp>
        <p:nvSpPr>
          <p:cNvPr id="32" name="Google Shape;63;p3">
            <a:extLst>
              <a:ext uri="{FF2B5EF4-FFF2-40B4-BE49-F238E27FC236}">
                <a16:creationId xmlns:a16="http://schemas.microsoft.com/office/drawing/2014/main" id="{6B290268-6A81-4593-9C46-E7C4DE91C4CC}"/>
              </a:ext>
            </a:extLst>
          </p:cNvPr>
          <p:cNvSpPr/>
          <p:nvPr/>
        </p:nvSpPr>
        <p:spPr>
          <a:xfrm>
            <a:off x="3141533" y="4408612"/>
            <a:ext cx="3442113" cy="55073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1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5194301" y="1263650"/>
            <a:ext cx="3284116" cy="3676650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Client side- Bypass front-end restrictions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Field Restrictions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30" y="1570220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繞過開發人員設置的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Field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限制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7F41F1-DBDE-46C1-A591-9E4542D4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1467267"/>
            <a:ext cx="2909467" cy="32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1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Client side- Bypass front-end restrictions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Field Restrictions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" name="Google Shape;104;p7">
            <a:extLst>
              <a:ext uri="{FF2B5EF4-FFF2-40B4-BE49-F238E27FC236}">
                <a16:creationId xmlns:a16="http://schemas.microsoft.com/office/drawing/2014/main" id="{A278140F-E32E-4C1E-9E48-A0A97EAE7A3C}"/>
              </a:ext>
            </a:extLst>
          </p:cNvPr>
          <p:cNvSpPr txBox="1"/>
          <p:nvPr/>
        </p:nvSpPr>
        <p:spPr>
          <a:xfrm>
            <a:off x="352425" y="1800478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先填寫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Field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 欄位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E2484DDB-BC56-48FD-B406-ED79ECFEC2C7}"/>
              </a:ext>
            </a:extLst>
          </p:cNvPr>
          <p:cNvSpPr txBox="1"/>
          <p:nvPr/>
        </p:nvSpPr>
        <p:spPr>
          <a:xfrm>
            <a:off x="98375" y="181540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4FC16B46-FD8B-475C-A496-8151FFE88D5A}"/>
              </a:ext>
            </a:extLst>
          </p:cNvPr>
          <p:cNvSpPr txBox="1"/>
          <p:nvPr/>
        </p:nvSpPr>
        <p:spPr>
          <a:xfrm>
            <a:off x="352425" y="227681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打開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Intercept</a:t>
            </a:r>
            <a:endParaRPr lang="en-US" altLang="zh-TW" sz="1200" b="1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28107324-4BD0-4B59-B0FA-412A60D9B323}"/>
              </a:ext>
            </a:extLst>
          </p:cNvPr>
          <p:cNvSpPr txBox="1"/>
          <p:nvPr/>
        </p:nvSpPr>
        <p:spPr>
          <a:xfrm>
            <a:off x="98375" y="2291744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286D2D-ABA7-44E7-8FC3-5F82511E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12" y="2283167"/>
            <a:ext cx="1619476" cy="323895"/>
          </a:xfrm>
          <a:prstGeom prst="rect">
            <a:avLst/>
          </a:prstGeom>
        </p:spPr>
      </p:pic>
      <p:sp>
        <p:nvSpPr>
          <p:cNvPr id="15" name="Google Shape;104;p7">
            <a:extLst>
              <a:ext uri="{FF2B5EF4-FFF2-40B4-BE49-F238E27FC236}">
                <a16:creationId xmlns:a16="http://schemas.microsoft.com/office/drawing/2014/main" id="{52E5912E-9973-40C3-9E13-15EB91930183}"/>
              </a:ext>
            </a:extLst>
          </p:cNvPr>
          <p:cNvSpPr txBox="1"/>
          <p:nvPr/>
        </p:nvSpPr>
        <p:spPr>
          <a:xfrm>
            <a:off x="352425" y="2778013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觀察封包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6" name="Google Shape;104;p7">
            <a:extLst>
              <a:ext uri="{FF2B5EF4-FFF2-40B4-BE49-F238E27FC236}">
                <a16:creationId xmlns:a16="http://schemas.microsoft.com/office/drawing/2014/main" id="{181CE276-E68B-4CC5-81FC-B68778DE7DD1}"/>
              </a:ext>
            </a:extLst>
          </p:cNvPr>
          <p:cNvSpPr txBox="1"/>
          <p:nvPr/>
        </p:nvSpPr>
        <p:spPr>
          <a:xfrm>
            <a:off x="98375" y="2792940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3.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8" name="Google Shape;104;p7">
            <a:extLst>
              <a:ext uri="{FF2B5EF4-FFF2-40B4-BE49-F238E27FC236}">
                <a16:creationId xmlns:a16="http://schemas.microsoft.com/office/drawing/2014/main" id="{A5F78155-84F7-4BB0-A102-37A3CCEBF98F}"/>
              </a:ext>
            </a:extLst>
          </p:cNvPr>
          <p:cNvSpPr txBox="1"/>
          <p:nvPr/>
        </p:nvSpPr>
        <p:spPr>
          <a:xfrm>
            <a:off x="226928" y="1452340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2D10F5-5BEF-4AE9-A522-CC19CF96B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778013"/>
            <a:ext cx="4352706" cy="1652459"/>
          </a:xfrm>
          <a:prstGeom prst="rect">
            <a:avLst/>
          </a:prstGeom>
        </p:spPr>
      </p:pic>
      <p:sp>
        <p:nvSpPr>
          <p:cNvPr id="19" name="Google Shape;63;p3">
            <a:extLst>
              <a:ext uri="{FF2B5EF4-FFF2-40B4-BE49-F238E27FC236}">
                <a16:creationId xmlns:a16="http://schemas.microsoft.com/office/drawing/2014/main" id="{FE42873E-0447-4819-AEB2-DA032A6AE27E}"/>
              </a:ext>
            </a:extLst>
          </p:cNvPr>
          <p:cNvSpPr/>
          <p:nvPr/>
        </p:nvSpPr>
        <p:spPr>
          <a:xfrm>
            <a:off x="1543051" y="4278919"/>
            <a:ext cx="2673350" cy="15155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4;p7">
            <a:extLst>
              <a:ext uri="{FF2B5EF4-FFF2-40B4-BE49-F238E27FC236}">
                <a16:creationId xmlns:a16="http://schemas.microsoft.com/office/drawing/2014/main" id="{2B91F05D-3DF1-4505-A584-250E5223772E}"/>
              </a:ext>
            </a:extLst>
          </p:cNvPr>
          <p:cNvSpPr txBox="1"/>
          <p:nvPr/>
        </p:nvSpPr>
        <p:spPr>
          <a:xfrm>
            <a:off x="480978" y="4549708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將 </a:t>
            </a:r>
            <a:r>
              <a:rPr lang="en-US" altLang="zh-TW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Field </a:t>
            </a:r>
            <a:r>
              <a:rPr lang="zh-TW" altLang="en-US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參數值皆改成不符合限制的 </a:t>
            </a:r>
            <a:r>
              <a:rPr lang="en-US" altLang="zh-TW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Value</a:t>
            </a:r>
            <a:r>
              <a:rPr lang="zh-TW" altLang="en-US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，接著 </a:t>
            </a:r>
            <a:r>
              <a:rPr lang="en-US" altLang="zh-TW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forward </a:t>
            </a:r>
            <a:r>
              <a:rPr lang="zh-TW" altLang="en-US" sz="12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封包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1" name="Google Shape;104;p7">
            <a:extLst>
              <a:ext uri="{FF2B5EF4-FFF2-40B4-BE49-F238E27FC236}">
                <a16:creationId xmlns:a16="http://schemas.microsoft.com/office/drawing/2014/main" id="{F092F064-4E1E-4344-8729-347214EDB265}"/>
              </a:ext>
            </a:extLst>
          </p:cNvPr>
          <p:cNvSpPr txBox="1"/>
          <p:nvPr/>
        </p:nvSpPr>
        <p:spPr>
          <a:xfrm>
            <a:off x="226928" y="456463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4.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69323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4978400" y="1358900"/>
            <a:ext cx="3938669" cy="3181350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Client side- Client side filtering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Salary manager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30" y="1570220"/>
            <a:ext cx="4345070" cy="487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CSO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可以存取公司內除了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CEO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(Neville Bartholomew)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以外所有人的資訊，嘗試是否有漏洞可以取得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CEO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的個人資訊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CCE13E-D9BB-4707-BC5F-7C3902892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476" y="1467267"/>
            <a:ext cx="3758658" cy="2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02;p7">
            <a:extLst>
              <a:ext uri="{FF2B5EF4-FFF2-40B4-BE49-F238E27FC236}">
                <a16:creationId xmlns:a16="http://schemas.microsoft.com/office/drawing/2014/main" id="{0E1BF510-CACD-421C-94C1-71BF109272DD}"/>
              </a:ext>
            </a:extLst>
          </p:cNvPr>
          <p:cNvSpPr/>
          <p:nvPr/>
        </p:nvSpPr>
        <p:spPr>
          <a:xfrm>
            <a:off x="3651250" y="3143250"/>
            <a:ext cx="4191000" cy="1606601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Client side- Client side filtering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2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Salary manager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" name="Google Shape;104;p7">
            <a:extLst>
              <a:ext uri="{FF2B5EF4-FFF2-40B4-BE49-F238E27FC236}">
                <a16:creationId xmlns:a16="http://schemas.microsoft.com/office/drawing/2014/main" id="{89382B93-520F-4B60-A8CC-FA12AA090E48}"/>
              </a:ext>
            </a:extLst>
          </p:cNvPr>
          <p:cNvSpPr txBox="1"/>
          <p:nvPr/>
        </p:nvSpPr>
        <p:spPr>
          <a:xfrm>
            <a:off x="352425" y="1929291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83298CDD-D4D7-4697-9146-5904E0639F04}"/>
              </a:ext>
            </a:extLst>
          </p:cNvPr>
          <p:cNvSpPr txBox="1"/>
          <p:nvPr/>
        </p:nvSpPr>
        <p:spPr>
          <a:xfrm>
            <a:off x="98375" y="1944218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EE6095CC-1524-453D-9DF1-202005B8F196}"/>
              </a:ext>
            </a:extLst>
          </p:cNvPr>
          <p:cNvSpPr txBox="1"/>
          <p:nvPr/>
        </p:nvSpPr>
        <p:spPr>
          <a:xfrm>
            <a:off x="226928" y="1581153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6270CE5E-06F0-414D-BC83-8EFE12AFBE98}"/>
              </a:ext>
            </a:extLst>
          </p:cNvPr>
          <p:cNvSpPr txBox="1"/>
          <p:nvPr/>
        </p:nvSpPr>
        <p:spPr>
          <a:xfrm>
            <a:off x="352425" y="1928685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選擇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user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做查詢</a:t>
            </a:r>
            <a:endParaRPr lang="en-US" altLang="zh-TW" sz="1200" b="1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DC2DEECF-BCFB-4260-8A48-18F74141AC9F}"/>
              </a:ext>
            </a:extLst>
          </p:cNvPr>
          <p:cNvSpPr txBox="1"/>
          <p:nvPr/>
        </p:nvSpPr>
        <p:spPr>
          <a:xfrm>
            <a:off x="98375" y="2621819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5" name="Google Shape;104;p7">
            <a:extLst>
              <a:ext uri="{FF2B5EF4-FFF2-40B4-BE49-F238E27FC236}">
                <a16:creationId xmlns:a16="http://schemas.microsoft.com/office/drawing/2014/main" id="{1BB135E1-1321-41E5-8669-A20EED633193}"/>
              </a:ext>
            </a:extLst>
          </p:cNvPr>
          <p:cNvSpPr txBox="1"/>
          <p:nvPr/>
        </p:nvSpPr>
        <p:spPr>
          <a:xfrm>
            <a:off x="352425" y="2606286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在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Proxy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中的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Proxy history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找到可疑的封包</a:t>
            </a:r>
            <a:endParaRPr lang="en-US" altLang="zh-TW" sz="1200" b="1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318014-48BC-4194-8385-E2E8F6F8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828" y="1722683"/>
            <a:ext cx="3954586" cy="7893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D010B9C-7E0F-49E9-BA55-5E995DC7D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092" y="2686705"/>
            <a:ext cx="3334215" cy="1905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22B31C5-A009-4AC7-807C-59CC0A18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00" y="3202534"/>
            <a:ext cx="4017100" cy="1510306"/>
          </a:xfrm>
          <a:prstGeom prst="rect">
            <a:avLst/>
          </a:prstGeom>
        </p:spPr>
      </p:pic>
      <p:sp>
        <p:nvSpPr>
          <p:cNvPr id="23" name="Google Shape;104;p7">
            <a:extLst>
              <a:ext uri="{FF2B5EF4-FFF2-40B4-BE49-F238E27FC236}">
                <a16:creationId xmlns:a16="http://schemas.microsoft.com/office/drawing/2014/main" id="{3556126C-60BA-4B1B-A587-9EFA331EA9EF}"/>
              </a:ext>
            </a:extLst>
          </p:cNvPr>
          <p:cNvSpPr txBox="1"/>
          <p:nvPr/>
        </p:nvSpPr>
        <p:spPr>
          <a:xfrm>
            <a:off x="133181" y="3828360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3.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24" name="Google Shape;104;p7">
            <a:extLst>
              <a:ext uri="{FF2B5EF4-FFF2-40B4-BE49-F238E27FC236}">
                <a16:creationId xmlns:a16="http://schemas.microsoft.com/office/drawing/2014/main" id="{AF8E2E3A-7E96-49B9-96F2-7E496CBFE562}"/>
              </a:ext>
            </a:extLst>
          </p:cNvPr>
          <p:cNvSpPr txBox="1"/>
          <p:nvPr/>
        </p:nvSpPr>
        <p:spPr>
          <a:xfrm>
            <a:off x="387231" y="3812827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發現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server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以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json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一次將所有資料回送</a:t>
            </a:r>
            <a:endParaRPr lang="en-US" altLang="zh-TW" sz="1200" b="1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0622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6;p2">
            <a:extLst>
              <a:ext uri="{FF2B5EF4-FFF2-40B4-BE49-F238E27FC236}">
                <a16:creationId xmlns:a16="http://schemas.microsoft.com/office/drawing/2014/main" id="{AFA5E298-78B3-42D6-BC44-BD6EFD677CAF}"/>
              </a:ext>
            </a:extLst>
          </p:cNvPr>
          <p:cNvSpPr/>
          <p:nvPr/>
        </p:nvSpPr>
        <p:spPr>
          <a:xfrm>
            <a:off x="2594415" y="2762425"/>
            <a:ext cx="5774235" cy="132353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" name="Google Shape;47;p2">
            <a:extLst>
              <a:ext uri="{FF2B5EF4-FFF2-40B4-BE49-F238E27FC236}">
                <a16:creationId xmlns:a16="http://schemas.microsoft.com/office/drawing/2014/main" id="{D1A3AF39-B5D9-4AB4-A72E-6666FAE47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16649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建立環境</a:t>
            </a:r>
            <a:b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48;p2">
            <a:extLst>
              <a:ext uri="{FF2B5EF4-FFF2-40B4-BE49-F238E27FC236}">
                <a16:creationId xmlns:a16="http://schemas.microsoft.com/office/drawing/2014/main" id="{FB2EF1F7-4999-4EFB-A18F-64BB3B56B4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9698" y="1424723"/>
            <a:ext cx="8009364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 algn="l">
              <a:lnSpc>
                <a:spcPct val="90000"/>
              </a:lnSpc>
              <a:buSzPts val="2000"/>
              <a:buFont typeface="Calibri"/>
              <a:buChar char=" "/>
            </a:pPr>
            <a:r>
              <a:rPr lang="en-US" sz="1100" u="sng" dirty="0">
                <a:solidFill>
                  <a:schemeClr val="dk2"/>
                </a:solidFill>
                <a:hlinkClick r:id="rId3"/>
              </a:rPr>
              <a:t>https://github.com/WebGoat/WebGoat/releases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  <a:hlinkClick r:id="rId3"/>
            </a:endParaRPr>
          </a:p>
        </p:txBody>
      </p:sp>
      <p:sp>
        <p:nvSpPr>
          <p:cNvPr id="9" name="Google Shape;49;p2">
            <a:extLst>
              <a:ext uri="{FF2B5EF4-FFF2-40B4-BE49-F238E27FC236}">
                <a16:creationId xmlns:a16="http://schemas.microsoft.com/office/drawing/2014/main" id="{3403F46D-3968-4030-9484-7E9241ED5E82}"/>
              </a:ext>
            </a:extLst>
          </p:cNvPr>
          <p:cNvSpPr txBox="1"/>
          <p:nvPr/>
        </p:nvSpPr>
        <p:spPr>
          <a:xfrm>
            <a:off x="327048" y="1424723"/>
            <a:ext cx="880271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URL:</a:t>
            </a:r>
            <a:endParaRPr dirty="0"/>
          </a:p>
        </p:txBody>
      </p:sp>
      <p:sp>
        <p:nvSpPr>
          <p:cNvPr id="10" name="Google Shape;61;p3">
            <a:extLst>
              <a:ext uri="{FF2B5EF4-FFF2-40B4-BE49-F238E27FC236}">
                <a16:creationId xmlns:a16="http://schemas.microsoft.com/office/drawing/2014/main" id="{B5424FBD-C4AD-4FF4-931B-68EAE428DD57}"/>
              </a:ext>
            </a:extLst>
          </p:cNvPr>
          <p:cNvSpPr txBox="1"/>
          <p:nvPr/>
        </p:nvSpPr>
        <p:spPr>
          <a:xfrm>
            <a:off x="104938" y="1151980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下載 </a:t>
            </a:r>
            <a:r>
              <a:rPr lang="en-US" altLang="zh-TW" sz="1600" b="1" dirty="0" err="1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  <a:ea typeface="微軟正黑體" panose="020B0604030504040204" pitchFamily="34" charset="-120"/>
              </a:rPr>
              <a:t>WebGoat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3" name="Google Shape;61;p3">
            <a:extLst>
              <a:ext uri="{FF2B5EF4-FFF2-40B4-BE49-F238E27FC236}">
                <a16:creationId xmlns:a16="http://schemas.microsoft.com/office/drawing/2014/main" id="{DA9EBD93-7C5A-4D60-A6A2-105A051EFEBA}"/>
              </a:ext>
            </a:extLst>
          </p:cNvPr>
          <p:cNvSpPr txBox="1"/>
          <p:nvPr/>
        </p:nvSpPr>
        <p:spPr>
          <a:xfrm>
            <a:off x="104938" y="2012163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</a:rPr>
              <a:t>下載 </a:t>
            </a:r>
            <a:r>
              <a:rPr lang="en-US" altLang="zh-TW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</a:rPr>
              <a:t>Burp Suite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Montserrat" panose="02020500000000000000" charset="0"/>
            </a:endParaRPr>
          </a:p>
        </p:txBody>
      </p:sp>
      <p:sp>
        <p:nvSpPr>
          <p:cNvPr id="15" name="Google Shape;49;p2">
            <a:extLst>
              <a:ext uri="{FF2B5EF4-FFF2-40B4-BE49-F238E27FC236}">
                <a16:creationId xmlns:a16="http://schemas.microsoft.com/office/drawing/2014/main" id="{F58DF3B0-8D5E-47B8-90B9-BF884F96577A}"/>
              </a:ext>
            </a:extLst>
          </p:cNvPr>
          <p:cNvSpPr txBox="1"/>
          <p:nvPr/>
        </p:nvSpPr>
        <p:spPr>
          <a:xfrm>
            <a:off x="327048" y="2371389"/>
            <a:ext cx="8229736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Proxy -&gt; Proxy settings -&gt; 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將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Proxy listeners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的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interface port 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改成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8081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，避免與 </a:t>
            </a:r>
            <a:r>
              <a:rPr lang="en-US" altLang="zh-TW" sz="1600" b="1" dirty="0" err="1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WebGoat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衝突</a:t>
            </a:r>
            <a:r>
              <a:rPr 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 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978377-1762-4328-A80D-6228D40E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97" y="1151980"/>
            <a:ext cx="4062618" cy="992891"/>
          </a:xfrm>
          <a:prstGeom prst="rect">
            <a:avLst/>
          </a:prstGeom>
        </p:spPr>
      </p:pic>
      <p:sp>
        <p:nvSpPr>
          <p:cNvPr id="17" name="Google Shape;63;p3">
            <a:extLst>
              <a:ext uri="{FF2B5EF4-FFF2-40B4-BE49-F238E27FC236}">
                <a16:creationId xmlns:a16="http://schemas.microsoft.com/office/drawing/2014/main" id="{F070E99B-EE51-435D-9630-F90F8BDD40CD}"/>
              </a:ext>
            </a:extLst>
          </p:cNvPr>
          <p:cNvSpPr/>
          <p:nvPr/>
        </p:nvSpPr>
        <p:spPr>
          <a:xfrm>
            <a:off x="5008980" y="1398737"/>
            <a:ext cx="3700525" cy="1431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BD310FE-B376-40CB-B5F2-7147C895E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34" y="2817399"/>
            <a:ext cx="5700816" cy="1323536"/>
          </a:xfrm>
          <a:prstGeom prst="rect">
            <a:avLst/>
          </a:prstGeom>
        </p:spPr>
      </p:pic>
      <p:sp>
        <p:nvSpPr>
          <p:cNvPr id="20" name="Google Shape;63;p3">
            <a:extLst>
              <a:ext uri="{FF2B5EF4-FFF2-40B4-BE49-F238E27FC236}">
                <a16:creationId xmlns:a16="http://schemas.microsoft.com/office/drawing/2014/main" id="{B67CEF15-AF1B-4060-9642-591773BB3C4A}"/>
              </a:ext>
            </a:extLst>
          </p:cNvPr>
          <p:cNvSpPr/>
          <p:nvPr/>
        </p:nvSpPr>
        <p:spPr>
          <a:xfrm>
            <a:off x="4045507" y="3562351"/>
            <a:ext cx="634443" cy="1333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1;p3">
            <a:extLst>
              <a:ext uri="{FF2B5EF4-FFF2-40B4-BE49-F238E27FC236}">
                <a16:creationId xmlns:a16="http://schemas.microsoft.com/office/drawing/2014/main" id="{B39E44D4-210A-4798-BD0D-6DCADF5CA588}"/>
              </a:ext>
            </a:extLst>
          </p:cNvPr>
          <p:cNvSpPr txBox="1"/>
          <p:nvPr/>
        </p:nvSpPr>
        <p:spPr>
          <a:xfrm>
            <a:off x="104938" y="3972917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zh-TW" altLang="en-US" sz="1600" b="1" dirty="0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</a:rPr>
              <a:t>開啟 </a:t>
            </a:r>
            <a:r>
              <a:rPr lang="en-US" altLang="zh-TW" sz="1600" b="1" dirty="0" err="1">
                <a:solidFill>
                  <a:schemeClr val="accent2">
                    <a:lumMod val="50000"/>
                  </a:schemeClr>
                </a:solidFill>
                <a:latin typeface="Montserrat" panose="02020500000000000000" charset="0"/>
              </a:rPr>
              <a:t>WebGoat</a:t>
            </a:r>
            <a:endParaRPr sz="1600" b="1" dirty="0">
              <a:solidFill>
                <a:schemeClr val="accent2">
                  <a:lumMod val="50000"/>
                </a:schemeClr>
              </a:solidFill>
              <a:latin typeface="Montserrat" panose="02020500000000000000" charset="0"/>
            </a:endParaRPr>
          </a:p>
        </p:txBody>
      </p:sp>
      <p:sp>
        <p:nvSpPr>
          <p:cNvPr id="22" name="Google Shape;49;p2">
            <a:extLst>
              <a:ext uri="{FF2B5EF4-FFF2-40B4-BE49-F238E27FC236}">
                <a16:creationId xmlns:a16="http://schemas.microsoft.com/office/drawing/2014/main" id="{540903FC-EAF2-49E9-91B1-658F9D80EC28}"/>
              </a:ext>
            </a:extLst>
          </p:cNvPr>
          <p:cNvSpPr txBox="1"/>
          <p:nvPr/>
        </p:nvSpPr>
        <p:spPr>
          <a:xfrm>
            <a:off x="327048" y="4332143"/>
            <a:ext cx="8229736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>
              <a:lnSpc>
                <a:spcPct val="90000"/>
              </a:lnSpc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1.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 開啟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CMD</a:t>
            </a:r>
          </a:p>
          <a:p>
            <a:pPr marL="91440" lvl="0" indent="-91440">
              <a:lnSpc>
                <a:spcPct val="90000"/>
              </a:lnSpc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2.</a:t>
            </a:r>
            <a:r>
              <a:rPr lang="zh-TW" altLang="en-US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 </a:t>
            </a:r>
            <a:r>
              <a:rPr lang="en-US" altLang="zh-TW" sz="16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sym typeface="Montserrat"/>
              </a:rPr>
              <a:t>java -jar webgoat-2023.8.jar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6CEAC83-0DA6-4EA5-97E4-CD59661F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458" y="4353083"/>
            <a:ext cx="2802147" cy="5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6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title"/>
          </p:nvPr>
        </p:nvSpPr>
        <p:spPr>
          <a:xfrm>
            <a:off x="392538" y="426800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Thanks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4" name="Google Shape;39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2248317"/>
            <a:ext cx="8580520" cy="1580733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9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Try It! String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BAB5DF-9A8D-4C82-AA25-93480776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0" y="2339724"/>
            <a:ext cx="8352590" cy="1397917"/>
          </a:xfrm>
          <a:prstGeom prst="rect">
            <a:avLst/>
          </a:prstGeom>
        </p:spPr>
      </p:pic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嘗試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以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lastName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為注入點，繞過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條件判斷式。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9CC0A1F-03C6-4964-9596-6D24A2243B42}"/>
              </a:ext>
            </a:extLst>
          </p:cNvPr>
          <p:cNvCxnSpPr>
            <a:cxnSpLocks/>
          </p:cNvCxnSpPr>
          <p:nvPr/>
        </p:nvCxnSpPr>
        <p:spPr>
          <a:xfrm>
            <a:off x="3333750" y="3098800"/>
            <a:ext cx="35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8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1971678"/>
            <a:ext cx="8580520" cy="1580733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9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Try It! String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ABAB5DF-9A8D-4C82-AA25-934807760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60" y="2063085"/>
            <a:ext cx="8352590" cy="1397917"/>
          </a:xfrm>
          <a:prstGeom prst="rect">
            <a:avLst/>
          </a:prstGeom>
        </p:spPr>
      </p:pic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嘗試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以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lastName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為注入點，繞過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微軟正黑體" panose="020B0604030504040204" pitchFamily="34" charset="-120"/>
                <a:cs typeface="Montserrat"/>
                <a:sym typeface="Montserrat"/>
              </a:rPr>
              <a:t> 條件判斷式。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9CC0A1F-03C6-4964-9596-6D24A2243B42}"/>
              </a:ext>
            </a:extLst>
          </p:cNvPr>
          <p:cNvCxnSpPr>
            <a:cxnSpLocks/>
          </p:cNvCxnSpPr>
          <p:nvPr/>
        </p:nvCxnSpPr>
        <p:spPr>
          <a:xfrm>
            <a:off x="3333750" y="2819400"/>
            <a:ext cx="355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9C5B4AA9-D33E-40AD-9947-582590752C32}"/>
              </a:ext>
            </a:extLst>
          </p:cNvPr>
          <p:cNvSpPr txBox="1"/>
          <p:nvPr/>
        </p:nvSpPr>
        <p:spPr>
          <a:xfrm>
            <a:off x="336550" y="3986684"/>
            <a:ext cx="77025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users WHERE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first_name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John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last_name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Smith' or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26F4AFE6-5CAF-49E4-B7B0-1D25A645CCED}"/>
              </a:ext>
            </a:extLst>
          </p:cNvPr>
          <p:cNvSpPr txBox="1"/>
          <p:nvPr/>
        </p:nvSpPr>
        <p:spPr>
          <a:xfrm>
            <a:off x="336550" y="4455473"/>
            <a:ext cx="77025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 * FROM users WHERE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first_name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John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last_name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or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zh-TW" alt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4;p7">
            <a:extLst>
              <a:ext uri="{FF2B5EF4-FFF2-40B4-BE49-F238E27FC236}">
                <a16:creationId xmlns:a16="http://schemas.microsoft.com/office/drawing/2014/main" id="{4CD79EE0-479B-43D8-8771-8028EB016399}"/>
              </a:ext>
            </a:extLst>
          </p:cNvPr>
          <p:cNvSpPr txBox="1"/>
          <p:nvPr/>
        </p:nvSpPr>
        <p:spPr>
          <a:xfrm>
            <a:off x="226928" y="362656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4;p7">
            <a:extLst>
              <a:ext uri="{FF2B5EF4-FFF2-40B4-BE49-F238E27FC236}">
                <a16:creationId xmlns:a16="http://schemas.microsoft.com/office/drawing/2014/main" id="{D15086A9-9891-4D3D-B28D-EFC24F32CD2F}"/>
              </a:ext>
            </a:extLst>
          </p:cNvPr>
          <p:cNvSpPr txBox="1"/>
          <p:nvPr/>
        </p:nvSpPr>
        <p:spPr>
          <a:xfrm>
            <a:off x="82500" y="3962441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E2595E55-A6EB-41B6-B563-EC9C23C57478}"/>
              </a:ext>
            </a:extLst>
          </p:cNvPr>
          <p:cNvSpPr txBox="1"/>
          <p:nvPr/>
        </p:nvSpPr>
        <p:spPr>
          <a:xfrm>
            <a:off x="82500" y="4438215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2.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740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1971678"/>
            <a:ext cx="7874000" cy="2081931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10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Try It! Numeric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嘗試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以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Login_Count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與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User_ID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為注入點，繞過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條件判斷式。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F2018F-5559-4426-8DD6-D4F533F9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00" y="2086752"/>
            <a:ext cx="7670362" cy="1903861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59CC0A1F-03C6-4964-9596-6D24A2243B42}"/>
              </a:ext>
            </a:extLst>
          </p:cNvPr>
          <p:cNvCxnSpPr>
            <a:cxnSpLocks/>
          </p:cNvCxnSpPr>
          <p:nvPr/>
        </p:nvCxnSpPr>
        <p:spPr>
          <a:xfrm>
            <a:off x="2679700" y="2790749"/>
            <a:ext cx="520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3706842-C496-4B46-A3EA-4B8767461DDC}"/>
              </a:ext>
            </a:extLst>
          </p:cNvPr>
          <p:cNvCxnSpPr>
            <a:cxnSpLocks/>
          </p:cNvCxnSpPr>
          <p:nvPr/>
        </p:nvCxnSpPr>
        <p:spPr>
          <a:xfrm>
            <a:off x="4146550" y="2790749"/>
            <a:ext cx="33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87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1971678"/>
            <a:ext cx="7874000" cy="2081931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10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Try It! Numeric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嘗試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以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Login_Count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與 </a:t>
            </a:r>
            <a:r>
              <a:rPr lang="en-US" altLang="zh-TW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User_ID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為注入點，繞過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條件判斷式。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F2018F-5559-4426-8DD6-D4F533F91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00" y="2086752"/>
            <a:ext cx="7670362" cy="1903861"/>
          </a:xfrm>
          <a:prstGeom prst="rect">
            <a:avLst/>
          </a:prstGeom>
        </p:spPr>
      </p:pic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302F88DD-2387-4F86-A2BE-EA6AE77B4089}"/>
              </a:ext>
            </a:extLst>
          </p:cNvPr>
          <p:cNvSpPr txBox="1"/>
          <p:nvPr/>
        </p:nvSpPr>
        <p:spPr>
          <a:xfrm>
            <a:off x="226928" y="402829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04;p7">
            <a:extLst>
              <a:ext uri="{FF2B5EF4-FFF2-40B4-BE49-F238E27FC236}">
                <a16:creationId xmlns:a16="http://schemas.microsoft.com/office/drawing/2014/main" id="{E9F13BB8-A19C-4C2A-8DAF-2B2D161FF099}"/>
              </a:ext>
            </a:extLst>
          </p:cNvPr>
          <p:cNvSpPr txBox="1"/>
          <p:nvPr/>
        </p:nvSpPr>
        <p:spPr>
          <a:xfrm>
            <a:off x="336550" y="4339093"/>
            <a:ext cx="77025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 * From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user_data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WHERE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Login_Count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  1   and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userid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=   1 or 1=1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04;p7">
            <a:extLst>
              <a:ext uri="{FF2B5EF4-FFF2-40B4-BE49-F238E27FC236}">
                <a16:creationId xmlns:a16="http://schemas.microsoft.com/office/drawing/2014/main" id="{DD7700E4-F0B7-464C-9113-A941CDC2403A}"/>
              </a:ext>
            </a:extLst>
          </p:cNvPr>
          <p:cNvSpPr txBox="1"/>
          <p:nvPr/>
        </p:nvSpPr>
        <p:spPr>
          <a:xfrm>
            <a:off x="82500" y="4314850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2C24F11-F6C3-4365-A332-2A86213B39C9}"/>
              </a:ext>
            </a:extLst>
          </p:cNvPr>
          <p:cNvCxnSpPr>
            <a:cxnSpLocks/>
          </p:cNvCxnSpPr>
          <p:nvPr/>
        </p:nvCxnSpPr>
        <p:spPr>
          <a:xfrm>
            <a:off x="4349750" y="4619549"/>
            <a:ext cx="152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360650-9BFA-4625-B990-36F12B34E889}"/>
              </a:ext>
            </a:extLst>
          </p:cNvPr>
          <p:cNvCxnSpPr>
            <a:cxnSpLocks/>
          </p:cNvCxnSpPr>
          <p:nvPr/>
        </p:nvCxnSpPr>
        <p:spPr>
          <a:xfrm>
            <a:off x="5607050" y="4619549"/>
            <a:ext cx="596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63;p3">
            <a:extLst>
              <a:ext uri="{FF2B5EF4-FFF2-40B4-BE49-F238E27FC236}">
                <a16:creationId xmlns:a16="http://schemas.microsoft.com/office/drawing/2014/main" id="{937E73EE-3590-488A-974C-079F70400D92}"/>
              </a:ext>
            </a:extLst>
          </p:cNvPr>
          <p:cNvSpPr/>
          <p:nvPr/>
        </p:nvSpPr>
        <p:spPr>
          <a:xfrm>
            <a:off x="4111904" y="2571750"/>
            <a:ext cx="460096" cy="28171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4;p7">
            <a:extLst>
              <a:ext uri="{FF2B5EF4-FFF2-40B4-BE49-F238E27FC236}">
                <a16:creationId xmlns:a16="http://schemas.microsoft.com/office/drawing/2014/main" id="{62091490-2142-40CD-B522-5C338B2373B7}"/>
              </a:ext>
            </a:extLst>
          </p:cNvPr>
          <p:cNvSpPr txBox="1"/>
          <p:nvPr/>
        </p:nvSpPr>
        <p:spPr>
          <a:xfrm>
            <a:off x="3074992" y="3340121"/>
            <a:ext cx="2994015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數字類型，不需要單引號，較易受攻擊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210E62B-4786-4049-B0A2-F91F184A40E0}"/>
              </a:ext>
            </a:extLst>
          </p:cNvPr>
          <p:cNvCxnSpPr>
            <a:cxnSpLocks/>
          </p:cNvCxnSpPr>
          <p:nvPr/>
        </p:nvCxnSpPr>
        <p:spPr>
          <a:xfrm>
            <a:off x="4349750" y="2838297"/>
            <a:ext cx="0" cy="5018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7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2403919"/>
            <a:ext cx="7981950" cy="1704556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11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Compromising confidentiality with String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已知角色名為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John Smith, Smith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能以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TAN: 3SL99A,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存取薪資系統，但權限只允許檢視自身的薪資資訊</a:t>
            </a:r>
            <a:endParaRPr lang="en-US" altLang="zh-TW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，目標為透過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SQLI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，檢索所有員工資料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B70AE4-EA89-41C1-B90F-C55EB375E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86"/>
          <a:stretch/>
        </p:blipFill>
        <p:spPr>
          <a:xfrm>
            <a:off x="419100" y="2536795"/>
            <a:ext cx="7727950" cy="14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/>
          <p:nvPr/>
        </p:nvSpPr>
        <p:spPr>
          <a:xfrm>
            <a:off x="336550" y="2029269"/>
            <a:ext cx="7981950" cy="1704556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sz="2000" dirty="0"/>
              <a:t>(A3) Injection - SQL Injection (intro)</a:t>
            </a:r>
            <a:endParaRPr sz="2000" dirty="0"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第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11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題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Compromising confidentiality with String SQL injection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" name="Google Shape;104;p7">
            <a:extLst>
              <a:ext uri="{FF2B5EF4-FFF2-40B4-BE49-F238E27FC236}">
                <a16:creationId xmlns:a16="http://schemas.microsoft.com/office/drawing/2014/main" id="{EB487F72-1E98-4983-A898-5830FA92DD7E}"/>
              </a:ext>
            </a:extLst>
          </p:cNvPr>
          <p:cNvSpPr txBox="1"/>
          <p:nvPr/>
        </p:nvSpPr>
        <p:spPr>
          <a:xfrm>
            <a:off x="226929" y="1480412"/>
            <a:ext cx="7799471" cy="48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已知角色名為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John Smith, Smith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能以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TAN: 3SL99A, 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存取薪資系統，但權限只允許檢視自身的薪資資訊</a:t>
            </a:r>
            <a:endParaRPr lang="en-US" altLang="zh-TW" sz="1200"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，目標為透過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SQLI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，檢索所有員工資料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B70AE4-EA89-41C1-B90F-C55EB375E8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86"/>
          <a:stretch/>
        </p:blipFill>
        <p:spPr>
          <a:xfrm>
            <a:off x="419100" y="2162145"/>
            <a:ext cx="7727950" cy="1497828"/>
          </a:xfrm>
          <a:prstGeom prst="rect">
            <a:avLst/>
          </a:prstGeom>
        </p:spPr>
      </p:pic>
      <p:sp>
        <p:nvSpPr>
          <p:cNvPr id="8" name="Google Shape;104;p7">
            <a:extLst>
              <a:ext uri="{FF2B5EF4-FFF2-40B4-BE49-F238E27FC236}">
                <a16:creationId xmlns:a16="http://schemas.microsoft.com/office/drawing/2014/main" id="{AD060FB1-200E-4EBF-B329-E0E469FBA497}"/>
              </a:ext>
            </a:extLst>
          </p:cNvPr>
          <p:cNvSpPr txBox="1"/>
          <p:nvPr/>
        </p:nvSpPr>
        <p:spPr>
          <a:xfrm>
            <a:off x="226928" y="3792849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rgbClr val="FF0000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Answer</a:t>
            </a:r>
            <a:endParaRPr sz="1200" b="1" i="0" u="none" strike="noStrike" cap="none" dirty="0">
              <a:solidFill>
                <a:srgbClr val="FF0000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04;p7">
            <a:extLst>
              <a:ext uri="{FF2B5EF4-FFF2-40B4-BE49-F238E27FC236}">
                <a16:creationId xmlns:a16="http://schemas.microsoft.com/office/drawing/2014/main" id="{202C6F21-1B07-44B1-8AC0-BBAE1FFB89DA}"/>
              </a:ext>
            </a:extLst>
          </p:cNvPr>
          <p:cNvSpPr txBox="1"/>
          <p:nvPr/>
        </p:nvSpPr>
        <p:spPr>
          <a:xfrm>
            <a:off x="336550" y="4077856"/>
            <a:ext cx="8439150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SELECT * FROM employees WHERE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last_name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Smith +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200" b="1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auth_tan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'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-US" altLang="zh-TW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' </a:t>
            </a:r>
            <a:r>
              <a:rPr lang="en-US" sz="1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+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lang="zh-TW" altLang="en-US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altLang="zh-TW" sz="1200" b="1" dirty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4;p7">
            <a:extLst>
              <a:ext uri="{FF2B5EF4-FFF2-40B4-BE49-F238E27FC236}">
                <a16:creationId xmlns:a16="http://schemas.microsoft.com/office/drawing/2014/main" id="{E56F5645-8FE1-4F03-9FDF-756E8CB06731}"/>
              </a:ext>
            </a:extLst>
          </p:cNvPr>
          <p:cNvSpPr txBox="1"/>
          <p:nvPr/>
        </p:nvSpPr>
        <p:spPr>
          <a:xfrm>
            <a:off x="82500" y="4053613"/>
            <a:ext cx="288856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ontserrat"/>
                <a:sym typeface="Montserrat"/>
              </a:rPr>
              <a:t>1.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6123543"/>
      </p:ext>
    </p:extLst>
  </p:cSld>
  <p:clrMapOvr>
    <a:masterClrMapping/>
  </p:clrMapOvr>
</p:sld>
</file>

<file path=ppt/theme/theme1.xml><?xml version="1.0" encoding="utf-8"?>
<a:theme xmlns:a="http://schemas.openxmlformats.org/drawingml/2006/main" name="Livine Meeting XL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1503</Words>
  <Application>Microsoft Office PowerPoint</Application>
  <PresentationFormat>如螢幕大小 (16:9)</PresentationFormat>
  <Paragraphs>228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Montserrat</vt:lpstr>
      <vt:lpstr>微軟正黑體</vt:lpstr>
      <vt:lpstr>微軟正黑體</vt:lpstr>
      <vt:lpstr>新細明體</vt:lpstr>
      <vt:lpstr>Arial</vt:lpstr>
      <vt:lpstr>Calibri</vt:lpstr>
      <vt:lpstr>Livine Meeting XL by Slidesgo</vt:lpstr>
      <vt:lpstr>WebGoat(2)</vt:lpstr>
      <vt:lpstr>建立環境 </vt:lpstr>
      <vt:lpstr>建立環境 </vt:lpstr>
      <vt:lpstr>(A3) Injection - SQL Injection (intro)</vt:lpstr>
      <vt:lpstr>(A3) Injection - SQL Injection (intro)</vt:lpstr>
      <vt:lpstr>(A3) Injection - SQL Injection (intro)</vt:lpstr>
      <vt:lpstr>(A3) Injection - SQL Injection (intro)</vt:lpstr>
      <vt:lpstr>(A3) Injection - SQL Injection (intro)</vt:lpstr>
      <vt:lpstr>(A3) Injection - SQL Injection (intro)</vt:lpstr>
      <vt:lpstr>(A3) Injection - SQL Injection (intro)</vt:lpstr>
      <vt:lpstr>(A3) Injection - SQL Injection (intro)</vt:lpstr>
      <vt:lpstr>(A3) Injection - Cross Site Scripting</vt:lpstr>
      <vt:lpstr>(A3) Injection - Cross Site Scripting (stored)</vt:lpstr>
      <vt:lpstr>(A3) Injection - Cross Site Scripting (stored)</vt:lpstr>
      <vt:lpstr>(A3) Injection - Path traversal</vt:lpstr>
      <vt:lpstr>(A3) Injection - Path traversal</vt:lpstr>
      <vt:lpstr>(A3) Injection - Path traversal</vt:lpstr>
      <vt:lpstr>(A3) Injection - Path traversal</vt:lpstr>
      <vt:lpstr>(A3) Injection - Path traversal</vt:lpstr>
      <vt:lpstr>(A7) Identity &amp; Auth Failure - Authentication Bypasses</vt:lpstr>
      <vt:lpstr>(A7) Identity &amp; Auth Failure - Authentication Bypasses</vt:lpstr>
      <vt:lpstr>(A7) Identity &amp; Auth Failure - Authentication Bypasses</vt:lpstr>
      <vt:lpstr>(A7) Identity &amp; Auth Failure - Password reset</vt:lpstr>
      <vt:lpstr>(A7) Identity &amp; Auth Failure - Password reset</vt:lpstr>
      <vt:lpstr>(A7) Identity &amp; Auth Failure - Password reset</vt:lpstr>
      <vt:lpstr>Client side- Bypass front-end restrictions</vt:lpstr>
      <vt:lpstr>Client side- Bypass front-end restrictions</vt:lpstr>
      <vt:lpstr>Client side- Client side filtering</vt:lpstr>
      <vt:lpstr>Client side- Client side filtering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WebGoat(2)</dc:title>
  <cp:lastModifiedBy>User</cp:lastModifiedBy>
  <cp:revision>57</cp:revision>
  <dcterms:modified xsi:type="dcterms:W3CDTF">2024-10-25T00:06:07Z</dcterms:modified>
</cp:coreProperties>
</file>